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9"/>
  </p:notesMasterIdLst>
  <p:handoutMasterIdLst>
    <p:handoutMasterId r:id="rId100"/>
  </p:handoutMasterIdLst>
  <p:sldIdLst>
    <p:sldId id="256" r:id="rId2"/>
    <p:sldId id="325" r:id="rId3"/>
    <p:sldId id="327" r:id="rId4"/>
    <p:sldId id="381" r:id="rId5"/>
    <p:sldId id="328" r:id="rId6"/>
    <p:sldId id="329" r:id="rId7"/>
    <p:sldId id="271" r:id="rId8"/>
    <p:sldId id="331" r:id="rId9"/>
    <p:sldId id="332" r:id="rId10"/>
    <p:sldId id="258" r:id="rId11"/>
    <p:sldId id="474" r:id="rId12"/>
    <p:sldId id="260" r:id="rId13"/>
    <p:sldId id="259" r:id="rId14"/>
    <p:sldId id="378" r:id="rId15"/>
    <p:sldId id="379" r:id="rId16"/>
    <p:sldId id="382" r:id="rId17"/>
    <p:sldId id="330" r:id="rId18"/>
    <p:sldId id="424" r:id="rId19"/>
    <p:sldId id="425" r:id="rId20"/>
    <p:sldId id="426" r:id="rId21"/>
    <p:sldId id="427" r:id="rId22"/>
    <p:sldId id="428" r:id="rId23"/>
    <p:sldId id="429" r:id="rId24"/>
    <p:sldId id="430" r:id="rId25"/>
    <p:sldId id="431" r:id="rId26"/>
    <p:sldId id="432" r:id="rId27"/>
    <p:sldId id="434" r:id="rId28"/>
    <p:sldId id="433" r:id="rId29"/>
    <p:sldId id="435" r:id="rId30"/>
    <p:sldId id="436" r:id="rId31"/>
    <p:sldId id="437" r:id="rId32"/>
    <p:sldId id="438" r:id="rId33"/>
    <p:sldId id="386" r:id="rId34"/>
    <p:sldId id="387" r:id="rId35"/>
    <p:sldId id="388" r:id="rId36"/>
    <p:sldId id="389" r:id="rId37"/>
    <p:sldId id="390" r:id="rId38"/>
    <p:sldId id="391" r:id="rId39"/>
    <p:sldId id="392" r:id="rId40"/>
    <p:sldId id="393" r:id="rId41"/>
    <p:sldId id="394" r:id="rId42"/>
    <p:sldId id="395" r:id="rId43"/>
    <p:sldId id="396" r:id="rId44"/>
    <p:sldId id="397" r:id="rId45"/>
    <p:sldId id="398" r:id="rId46"/>
    <p:sldId id="399" r:id="rId47"/>
    <p:sldId id="408" r:id="rId48"/>
    <p:sldId id="409" r:id="rId49"/>
    <p:sldId id="410" r:id="rId50"/>
    <p:sldId id="411" r:id="rId51"/>
    <p:sldId id="440" r:id="rId52"/>
    <p:sldId id="441" r:id="rId53"/>
    <p:sldId id="442" r:id="rId54"/>
    <p:sldId id="443" r:id="rId55"/>
    <p:sldId id="444" r:id="rId56"/>
    <p:sldId id="445" r:id="rId57"/>
    <p:sldId id="446" r:id="rId58"/>
    <p:sldId id="447" r:id="rId59"/>
    <p:sldId id="448" r:id="rId60"/>
    <p:sldId id="449" r:id="rId61"/>
    <p:sldId id="450" r:id="rId62"/>
    <p:sldId id="451" r:id="rId63"/>
    <p:sldId id="452" r:id="rId64"/>
    <p:sldId id="453" r:id="rId65"/>
    <p:sldId id="454" r:id="rId66"/>
    <p:sldId id="455" r:id="rId67"/>
    <p:sldId id="456" r:id="rId68"/>
    <p:sldId id="457" r:id="rId69"/>
    <p:sldId id="458" r:id="rId70"/>
    <p:sldId id="459" r:id="rId71"/>
    <p:sldId id="460" r:id="rId72"/>
    <p:sldId id="461" r:id="rId73"/>
    <p:sldId id="462" r:id="rId74"/>
    <p:sldId id="463" r:id="rId75"/>
    <p:sldId id="464" r:id="rId76"/>
    <p:sldId id="465" r:id="rId77"/>
    <p:sldId id="466" r:id="rId78"/>
    <p:sldId id="467" r:id="rId79"/>
    <p:sldId id="468" r:id="rId80"/>
    <p:sldId id="469" r:id="rId81"/>
    <p:sldId id="470" r:id="rId82"/>
    <p:sldId id="471" r:id="rId83"/>
    <p:sldId id="412" r:id="rId84"/>
    <p:sldId id="473" r:id="rId85"/>
    <p:sldId id="439" r:id="rId86"/>
    <p:sldId id="472" r:id="rId87"/>
    <p:sldId id="413" r:id="rId88"/>
    <p:sldId id="414" r:id="rId89"/>
    <p:sldId id="415" r:id="rId90"/>
    <p:sldId id="416" r:id="rId91"/>
    <p:sldId id="417" r:id="rId92"/>
    <p:sldId id="418" r:id="rId93"/>
    <p:sldId id="419" r:id="rId94"/>
    <p:sldId id="420" r:id="rId95"/>
    <p:sldId id="421" r:id="rId96"/>
    <p:sldId id="422" r:id="rId97"/>
    <p:sldId id="423" r:id="rId98"/>
  </p:sldIdLst>
  <p:sldSz cx="9144000" cy="5143500" type="screen16x9"/>
  <p:notesSz cx="6797675" cy="9926638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892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1250" autoAdjust="0"/>
    <p:restoredTop sz="94629" autoAdjust="0"/>
  </p:normalViewPr>
  <p:slideViewPr>
    <p:cSldViewPr snapToGrid="0" snapToObjects="1" showGuides="1">
      <p:cViewPr>
        <p:scale>
          <a:sx n="82" d="100"/>
          <a:sy n="82" d="100"/>
        </p:scale>
        <p:origin x="-546" y="-972"/>
      </p:cViewPr>
      <p:guideLst>
        <p:guide orient="horz" pos="3136"/>
        <p:guide orient="horz" pos="828"/>
        <p:guide orient="horz" pos="2283"/>
        <p:guide orient="horz" pos="2697"/>
        <p:guide orient="horz" pos="1622"/>
        <p:guide pos="3563"/>
        <p:guide pos="4394"/>
        <p:guide pos="364"/>
        <p:guide pos="2880"/>
        <p:guide pos="3005"/>
        <p:guide pos="14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52BC9-50E9-5941-95DC-5F0C8E780074}" type="datetimeFigureOut">
              <a:rPr lang="sv-SE" smtClean="0"/>
              <a:t>2017-03-01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B8A9F6-5FBD-CC44-B56A-0D455C78F90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52554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DC56E-7BA6-6040-ABA4-ED15D8BF31BB}" type="datetimeFigureOut">
              <a:rPr lang="sv-SE" smtClean="0"/>
              <a:t>2017-03-01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48D58-C658-A44E-8A75-8FDA68C112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23196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Bildobjekt 2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5" t="12883" r="19831" b="4097"/>
          <a:stretch/>
        </p:blipFill>
        <p:spPr>
          <a:xfrm>
            <a:off x="105088" y="3273121"/>
            <a:ext cx="1701268" cy="1619986"/>
          </a:xfrm>
          <a:prstGeom prst="rect">
            <a:avLst/>
          </a:prstGeom>
        </p:spPr>
      </p:pic>
      <p:pic>
        <p:nvPicPr>
          <p:cNvPr id="32" name="Bildobjekt 3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0" t="28018" r="5844" b="12582"/>
          <a:stretch/>
        </p:blipFill>
        <p:spPr>
          <a:xfrm>
            <a:off x="3765503" y="3273121"/>
            <a:ext cx="1612724" cy="1619986"/>
          </a:xfrm>
          <a:prstGeom prst="rect">
            <a:avLst/>
          </a:prstGeom>
        </p:spPr>
      </p:pic>
      <p:pic>
        <p:nvPicPr>
          <p:cNvPr id="29" name="Bildobjekt 2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" t="28084" b="6020"/>
          <a:stretch/>
        </p:blipFill>
        <p:spPr>
          <a:xfrm>
            <a:off x="5488399" y="3273121"/>
            <a:ext cx="3541926" cy="1619986"/>
          </a:xfrm>
          <a:prstGeom prst="rect">
            <a:avLst/>
          </a:prstGeom>
        </p:spPr>
      </p:pic>
      <p:sp>
        <p:nvSpPr>
          <p:cNvPr id="14" name="Lagrade data 8"/>
          <p:cNvSpPr/>
          <p:nvPr userDrawn="1"/>
        </p:nvSpPr>
        <p:spPr>
          <a:xfrm rot="15849326">
            <a:off x="3314465" y="14889"/>
            <a:ext cx="2236714" cy="9819564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918 w 10001"/>
              <a:gd name="connsiteY0" fmla="*/ 298 h 10000"/>
              <a:gd name="connsiteX1" fmla="*/ 10001 w 10001"/>
              <a:gd name="connsiteY1" fmla="*/ 0 h 10000"/>
              <a:gd name="connsiteX2" fmla="*/ 8334 w 10001"/>
              <a:gd name="connsiteY2" fmla="*/ 5000 h 10000"/>
              <a:gd name="connsiteX3" fmla="*/ 10001 w 10001"/>
              <a:gd name="connsiteY3" fmla="*/ 10000 h 10000"/>
              <a:gd name="connsiteX4" fmla="*/ 1668 w 10001"/>
              <a:gd name="connsiteY4" fmla="*/ 10000 h 10000"/>
              <a:gd name="connsiteX5" fmla="*/ 1 w 10001"/>
              <a:gd name="connsiteY5" fmla="*/ 5000 h 10000"/>
              <a:gd name="connsiteX6" fmla="*/ 1918 w 10001"/>
              <a:gd name="connsiteY6" fmla="*/ 298 h 10000"/>
              <a:gd name="connsiteX0" fmla="*/ 3272 w 10041"/>
              <a:gd name="connsiteY0" fmla="*/ 645 h 10000"/>
              <a:gd name="connsiteX1" fmla="*/ 10041 w 10041"/>
              <a:gd name="connsiteY1" fmla="*/ 0 h 10000"/>
              <a:gd name="connsiteX2" fmla="*/ 8374 w 10041"/>
              <a:gd name="connsiteY2" fmla="*/ 5000 h 10000"/>
              <a:gd name="connsiteX3" fmla="*/ 10041 w 10041"/>
              <a:gd name="connsiteY3" fmla="*/ 10000 h 10000"/>
              <a:gd name="connsiteX4" fmla="*/ 1708 w 10041"/>
              <a:gd name="connsiteY4" fmla="*/ 10000 h 10000"/>
              <a:gd name="connsiteX5" fmla="*/ 41 w 10041"/>
              <a:gd name="connsiteY5" fmla="*/ 5000 h 10000"/>
              <a:gd name="connsiteX6" fmla="*/ 3272 w 10041"/>
              <a:gd name="connsiteY6" fmla="*/ 645 h 10000"/>
              <a:gd name="connsiteX0" fmla="*/ 4657 w 10107"/>
              <a:gd name="connsiteY0" fmla="*/ 826 h 10000"/>
              <a:gd name="connsiteX1" fmla="*/ 10107 w 10107"/>
              <a:gd name="connsiteY1" fmla="*/ 0 h 10000"/>
              <a:gd name="connsiteX2" fmla="*/ 8440 w 10107"/>
              <a:gd name="connsiteY2" fmla="*/ 5000 h 10000"/>
              <a:gd name="connsiteX3" fmla="*/ 10107 w 10107"/>
              <a:gd name="connsiteY3" fmla="*/ 10000 h 10000"/>
              <a:gd name="connsiteX4" fmla="*/ 1774 w 10107"/>
              <a:gd name="connsiteY4" fmla="*/ 10000 h 10000"/>
              <a:gd name="connsiteX5" fmla="*/ 107 w 10107"/>
              <a:gd name="connsiteY5" fmla="*/ 5000 h 10000"/>
              <a:gd name="connsiteX6" fmla="*/ 4657 w 10107"/>
              <a:gd name="connsiteY6" fmla="*/ 826 h 10000"/>
              <a:gd name="connsiteX0" fmla="*/ 7192 w 10252"/>
              <a:gd name="connsiteY0" fmla="*/ 731 h 10000"/>
              <a:gd name="connsiteX1" fmla="*/ 10252 w 10252"/>
              <a:gd name="connsiteY1" fmla="*/ 0 h 10000"/>
              <a:gd name="connsiteX2" fmla="*/ 8585 w 10252"/>
              <a:gd name="connsiteY2" fmla="*/ 5000 h 10000"/>
              <a:gd name="connsiteX3" fmla="*/ 10252 w 10252"/>
              <a:gd name="connsiteY3" fmla="*/ 10000 h 10000"/>
              <a:gd name="connsiteX4" fmla="*/ 1919 w 10252"/>
              <a:gd name="connsiteY4" fmla="*/ 10000 h 10000"/>
              <a:gd name="connsiteX5" fmla="*/ 252 w 10252"/>
              <a:gd name="connsiteY5" fmla="*/ 5000 h 10000"/>
              <a:gd name="connsiteX6" fmla="*/ 7192 w 10252"/>
              <a:gd name="connsiteY6" fmla="*/ 731 h 10000"/>
              <a:gd name="connsiteX0" fmla="*/ 7390 w 10264"/>
              <a:gd name="connsiteY0" fmla="*/ 553 h 10000"/>
              <a:gd name="connsiteX1" fmla="*/ 10264 w 10264"/>
              <a:gd name="connsiteY1" fmla="*/ 0 h 10000"/>
              <a:gd name="connsiteX2" fmla="*/ 8597 w 10264"/>
              <a:gd name="connsiteY2" fmla="*/ 5000 h 10000"/>
              <a:gd name="connsiteX3" fmla="*/ 10264 w 10264"/>
              <a:gd name="connsiteY3" fmla="*/ 10000 h 10000"/>
              <a:gd name="connsiteX4" fmla="*/ 1931 w 10264"/>
              <a:gd name="connsiteY4" fmla="*/ 10000 h 10000"/>
              <a:gd name="connsiteX5" fmla="*/ 264 w 10264"/>
              <a:gd name="connsiteY5" fmla="*/ 5000 h 10000"/>
              <a:gd name="connsiteX6" fmla="*/ 7390 w 10264"/>
              <a:gd name="connsiteY6" fmla="*/ 553 h 10000"/>
              <a:gd name="connsiteX0" fmla="*/ 5650 w 8524"/>
              <a:gd name="connsiteY0" fmla="*/ 553 h 10000"/>
              <a:gd name="connsiteX1" fmla="*/ 8524 w 8524"/>
              <a:gd name="connsiteY1" fmla="*/ 0 h 10000"/>
              <a:gd name="connsiteX2" fmla="*/ 6857 w 8524"/>
              <a:gd name="connsiteY2" fmla="*/ 5000 h 10000"/>
              <a:gd name="connsiteX3" fmla="*/ 8524 w 8524"/>
              <a:gd name="connsiteY3" fmla="*/ 10000 h 10000"/>
              <a:gd name="connsiteX4" fmla="*/ 191 w 8524"/>
              <a:gd name="connsiteY4" fmla="*/ 10000 h 10000"/>
              <a:gd name="connsiteX5" fmla="*/ 2857 w 8524"/>
              <a:gd name="connsiteY5" fmla="*/ 5100 h 10000"/>
              <a:gd name="connsiteX6" fmla="*/ 5650 w 8524"/>
              <a:gd name="connsiteY6" fmla="*/ 553 h 10000"/>
              <a:gd name="connsiteX0" fmla="*/ 5169 w 8541"/>
              <a:gd name="connsiteY0" fmla="*/ 553 h 10000"/>
              <a:gd name="connsiteX1" fmla="*/ 8541 w 8541"/>
              <a:gd name="connsiteY1" fmla="*/ 0 h 10000"/>
              <a:gd name="connsiteX2" fmla="*/ 6585 w 8541"/>
              <a:gd name="connsiteY2" fmla="*/ 5000 h 10000"/>
              <a:gd name="connsiteX3" fmla="*/ 8541 w 8541"/>
              <a:gd name="connsiteY3" fmla="*/ 10000 h 10000"/>
              <a:gd name="connsiteX4" fmla="*/ 332 w 8541"/>
              <a:gd name="connsiteY4" fmla="*/ 9217 h 10000"/>
              <a:gd name="connsiteX5" fmla="*/ 1893 w 8541"/>
              <a:gd name="connsiteY5" fmla="*/ 5100 h 10000"/>
              <a:gd name="connsiteX6" fmla="*/ 5169 w 8541"/>
              <a:gd name="connsiteY6" fmla="*/ 553 h 10000"/>
              <a:gd name="connsiteX0" fmla="*/ 5893 w 9841"/>
              <a:gd name="connsiteY0" fmla="*/ 553 h 10000"/>
              <a:gd name="connsiteX1" fmla="*/ 9841 w 9841"/>
              <a:gd name="connsiteY1" fmla="*/ 0 h 10000"/>
              <a:gd name="connsiteX2" fmla="*/ 7551 w 9841"/>
              <a:gd name="connsiteY2" fmla="*/ 5000 h 10000"/>
              <a:gd name="connsiteX3" fmla="*/ 9841 w 9841"/>
              <a:gd name="connsiteY3" fmla="*/ 10000 h 10000"/>
              <a:gd name="connsiteX4" fmla="*/ 408 w 9841"/>
              <a:gd name="connsiteY4" fmla="*/ 9394 h 10000"/>
              <a:gd name="connsiteX5" fmla="*/ 2057 w 9841"/>
              <a:gd name="connsiteY5" fmla="*/ 5100 h 10000"/>
              <a:gd name="connsiteX6" fmla="*/ 5893 w 9841"/>
              <a:gd name="connsiteY6" fmla="*/ 553 h 10000"/>
              <a:gd name="connsiteX0" fmla="*/ 5988 w 10000"/>
              <a:gd name="connsiteY0" fmla="*/ 27 h 9474"/>
              <a:gd name="connsiteX1" fmla="*/ 9325 w 10000"/>
              <a:gd name="connsiteY1" fmla="*/ 0 h 9474"/>
              <a:gd name="connsiteX2" fmla="*/ 7673 w 10000"/>
              <a:gd name="connsiteY2" fmla="*/ 4474 h 9474"/>
              <a:gd name="connsiteX3" fmla="*/ 10000 w 10000"/>
              <a:gd name="connsiteY3" fmla="*/ 9474 h 9474"/>
              <a:gd name="connsiteX4" fmla="*/ 415 w 10000"/>
              <a:gd name="connsiteY4" fmla="*/ 8868 h 9474"/>
              <a:gd name="connsiteX5" fmla="*/ 2090 w 10000"/>
              <a:gd name="connsiteY5" fmla="*/ 4574 h 9474"/>
              <a:gd name="connsiteX6" fmla="*/ 5988 w 10000"/>
              <a:gd name="connsiteY6" fmla="*/ 27 h 9474"/>
              <a:gd name="connsiteX0" fmla="*/ 5583 w 9595"/>
              <a:gd name="connsiteY0" fmla="*/ 28 h 10000"/>
              <a:gd name="connsiteX1" fmla="*/ 8920 w 9595"/>
              <a:gd name="connsiteY1" fmla="*/ 0 h 10000"/>
              <a:gd name="connsiteX2" fmla="*/ 7268 w 9595"/>
              <a:gd name="connsiteY2" fmla="*/ 4722 h 10000"/>
              <a:gd name="connsiteX3" fmla="*/ 9595 w 9595"/>
              <a:gd name="connsiteY3" fmla="*/ 10000 h 10000"/>
              <a:gd name="connsiteX4" fmla="*/ 10 w 9595"/>
              <a:gd name="connsiteY4" fmla="*/ 9360 h 10000"/>
              <a:gd name="connsiteX5" fmla="*/ 1685 w 9595"/>
              <a:gd name="connsiteY5" fmla="*/ 4828 h 10000"/>
              <a:gd name="connsiteX6" fmla="*/ 5583 w 9595"/>
              <a:gd name="connsiteY6" fmla="*/ 28 h 10000"/>
              <a:gd name="connsiteX0" fmla="*/ 6319 w 10500"/>
              <a:gd name="connsiteY0" fmla="*/ 28 h 10000"/>
              <a:gd name="connsiteX1" fmla="*/ 9797 w 10500"/>
              <a:gd name="connsiteY1" fmla="*/ 0 h 10000"/>
              <a:gd name="connsiteX2" fmla="*/ 8075 w 10500"/>
              <a:gd name="connsiteY2" fmla="*/ 4722 h 10000"/>
              <a:gd name="connsiteX3" fmla="*/ 10500 w 10500"/>
              <a:gd name="connsiteY3" fmla="*/ 10000 h 10000"/>
              <a:gd name="connsiteX4" fmla="*/ 6 w 10500"/>
              <a:gd name="connsiteY4" fmla="*/ 9352 h 10000"/>
              <a:gd name="connsiteX5" fmla="*/ 2256 w 10500"/>
              <a:gd name="connsiteY5" fmla="*/ 4828 h 10000"/>
              <a:gd name="connsiteX6" fmla="*/ 6319 w 10500"/>
              <a:gd name="connsiteY6" fmla="*/ 28 h 10000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253 w 10500"/>
              <a:gd name="connsiteY1" fmla="*/ 5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264 h 10295"/>
              <a:gd name="connsiteX1" fmla="*/ 9253 w 10500"/>
              <a:gd name="connsiteY1" fmla="*/ 269 h 10295"/>
              <a:gd name="connsiteX2" fmla="*/ 8075 w 10500"/>
              <a:gd name="connsiteY2" fmla="*/ 5017 h 10295"/>
              <a:gd name="connsiteX3" fmla="*/ 10500 w 10500"/>
              <a:gd name="connsiteY3" fmla="*/ 10295 h 10295"/>
              <a:gd name="connsiteX4" fmla="*/ 6 w 10500"/>
              <a:gd name="connsiteY4" fmla="*/ 9647 h 10295"/>
              <a:gd name="connsiteX5" fmla="*/ 2256 w 10500"/>
              <a:gd name="connsiteY5" fmla="*/ 5123 h 10295"/>
              <a:gd name="connsiteX6" fmla="*/ 6254 w 10500"/>
              <a:gd name="connsiteY6" fmla="*/ 264 h 10295"/>
              <a:gd name="connsiteX0" fmla="*/ 6254 w 10500"/>
              <a:gd name="connsiteY0" fmla="*/ 277 h 10308"/>
              <a:gd name="connsiteX1" fmla="*/ 8245 w 10500"/>
              <a:gd name="connsiteY1" fmla="*/ 265 h 10308"/>
              <a:gd name="connsiteX2" fmla="*/ 8075 w 10500"/>
              <a:gd name="connsiteY2" fmla="*/ 5030 h 10308"/>
              <a:gd name="connsiteX3" fmla="*/ 10500 w 10500"/>
              <a:gd name="connsiteY3" fmla="*/ 10308 h 10308"/>
              <a:gd name="connsiteX4" fmla="*/ 6 w 10500"/>
              <a:gd name="connsiteY4" fmla="*/ 9660 h 10308"/>
              <a:gd name="connsiteX5" fmla="*/ 2256 w 10500"/>
              <a:gd name="connsiteY5" fmla="*/ 5136 h 10308"/>
              <a:gd name="connsiteX6" fmla="*/ 6254 w 10500"/>
              <a:gd name="connsiteY6" fmla="*/ 277 h 10308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692"/>
              <a:gd name="connsiteY0" fmla="*/ 284 h 9926"/>
              <a:gd name="connsiteX1" fmla="*/ 9728 w 10692"/>
              <a:gd name="connsiteY1" fmla="*/ 264 h 9926"/>
              <a:gd name="connsiteX2" fmla="*/ 8075 w 10692"/>
              <a:gd name="connsiteY2" fmla="*/ 5037 h 9926"/>
              <a:gd name="connsiteX3" fmla="*/ 10692 w 10692"/>
              <a:gd name="connsiteY3" fmla="*/ 9926 h 9926"/>
              <a:gd name="connsiteX4" fmla="*/ 6 w 10692"/>
              <a:gd name="connsiteY4" fmla="*/ 9667 h 9926"/>
              <a:gd name="connsiteX5" fmla="*/ 2256 w 10692"/>
              <a:gd name="connsiteY5" fmla="*/ 5143 h 9926"/>
              <a:gd name="connsiteX6" fmla="*/ 6254 w 10692"/>
              <a:gd name="connsiteY6" fmla="*/ 284 h 9926"/>
              <a:gd name="connsiteX0" fmla="*/ 5849 w 12707"/>
              <a:gd name="connsiteY0" fmla="*/ 332 h 10046"/>
              <a:gd name="connsiteX1" fmla="*/ 12707 w 12707"/>
              <a:gd name="connsiteY1" fmla="*/ 251 h 10046"/>
              <a:gd name="connsiteX2" fmla="*/ 7552 w 12707"/>
              <a:gd name="connsiteY2" fmla="*/ 5121 h 10046"/>
              <a:gd name="connsiteX3" fmla="*/ 10000 w 12707"/>
              <a:gd name="connsiteY3" fmla="*/ 10046 h 10046"/>
              <a:gd name="connsiteX4" fmla="*/ 6 w 12707"/>
              <a:gd name="connsiteY4" fmla="*/ 9785 h 10046"/>
              <a:gd name="connsiteX5" fmla="*/ 2110 w 12707"/>
              <a:gd name="connsiteY5" fmla="*/ 5227 h 10046"/>
              <a:gd name="connsiteX6" fmla="*/ 5849 w 12707"/>
              <a:gd name="connsiteY6" fmla="*/ 332 h 10046"/>
              <a:gd name="connsiteX0" fmla="*/ 5849 w 13024"/>
              <a:gd name="connsiteY0" fmla="*/ 373 h 10087"/>
              <a:gd name="connsiteX1" fmla="*/ 13024 w 13024"/>
              <a:gd name="connsiteY1" fmla="*/ 239 h 10087"/>
              <a:gd name="connsiteX2" fmla="*/ 7552 w 13024"/>
              <a:gd name="connsiteY2" fmla="*/ 5162 h 10087"/>
              <a:gd name="connsiteX3" fmla="*/ 10000 w 13024"/>
              <a:gd name="connsiteY3" fmla="*/ 10087 h 10087"/>
              <a:gd name="connsiteX4" fmla="*/ 6 w 13024"/>
              <a:gd name="connsiteY4" fmla="*/ 9826 h 10087"/>
              <a:gd name="connsiteX5" fmla="*/ 2110 w 13024"/>
              <a:gd name="connsiteY5" fmla="*/ 5268 h 10087"/>
              <a:gd name="connsiteX6" fmla="*/ 5849 w 13024"/>
              <a:gd name="connsiteY6" fmla="*/ 373 h 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24" h="10087">
                <a:moveTo>
                  <a:pt x="5849" y="373"/>
                </a:moveTo>
                <a:cubicBezTo>
                  <a:pt x="6785" y="375"/>
                  <a:pt x="9153" y="-371"/>
                  <a:pt x="13024" y="239"/>
                </a:cubicBezTo>
                <a:cubicBezTo>
                  <a:pt x="11931" y="-363"/>
                  <a:pt x="8056" y="3521"/>
                  <a:pt x="7552" y="5162"/>
                </a:cubicBezTo>
                <a:cubicBezTo>
                  <a:pt x="7048" y="6803"/>
                  <a:pt x="8749" y="10087"/>
                  <a:pt x="10000" y="10087"/>
                </a:cubicBezTo>
                <a:lnTo>
                  <a:pt x="6" y="9826"/>
                </a:lnTo>
                <a:cubicBezTo>
                  <a:pt x="-101" y="9822"/>
                  <a:pt x="1136" y="6844"/>
                  <a:pt x="2110" y="5268"/>
                </a:cubicBezTo>
                <a:cubicBezTo>
                  <a:pt x="3084" y="3693"/>
                  <a:pt x="5248" y="318"/>
                  <a:pt x="5849" y="37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7E60-167F-D94C-9198-862583DC8733}" type="datetime1">
              <a:rPr lang="sv-SE" smtClean="0"/>
              <a:t>2017-03-01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6" name="Bildobjekt 5" descr="01.jp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6" b="27150"/>
          <a:stretch/>
        </p:blipFill>
        <p:spPr>
          <a:xfrm>
            <a:off x="105088" y="122864"/>
            <a:ext cx="1701268" cy="1619986"/>
          </a:xfrm>
          <a:prstGeom prst="rect">
            <a:avLst/>
          </a:prstGeom>
        </p:spPr>
      </p:pic>
      <p:sp>
        <p:nvSpPr>
          <p:cNvPr id="15" name="Rektangel 14"/>
          <p:cNvSpPr/>
          <p:nvPr userDrawn="1"/>
        </p:nvSpPr>
        <p:spPr>
          <a:xfrm>
            <a:off x="9144000" y="2571750"/>
            <a:ext cx="919895" cy="3379811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ktangel 15"/>
          <p:cNvSpPr/>
          <p:nvPr userDrawn="1"/>
        </p:nvSpPr>
        <p:spPr>
          <a:xfrm>
            <a:off x="-919895" y="2571749"/>
            <a:ext cx="919895" cy="3711329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16"/>
          <p:cNvSpPr/>
          <p:nvPr userDrawn="1"/>
        </p:nvSpPr>
        <p:spPr>
          <a:xfrm rot="5400000">
            <a:off x="4041361" y="572040"/>
            <a:ext cx="919895" cy="10062815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/>
          <p:cNvSpPr/>
          <p:nvPr userDrawn="1"/>
        </p:nvSpPr>
        <p:spPr>
          <a:xfrm>
            <a:off x="104794" y="1858316"/>
            <a:ext cx="8925531" cy="128930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0" name="Bildobjekt 19" descr="14.jpg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1" r="12546"/>
          <a:stretch/>
        </p:blipFill>
        <p:spPr>
          <a:xfrm>
            <a:off x="7400986" y="122864"/>
            <a:ext cx="1629339" cy="161998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027074"/>
            <a:ext cx="8229600" cy="85725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26" name="Bildobjekt 2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t="11463" r="3147" b="29968"/>
          <a:stretch/>
        </p:blipFill>
        <p:spPr>
          <a:xfrm>
            <a:off x="1909394" y="122864"/>
            <a:ext cx="3468833" cy="1619986"/>
          </a:xfrm>
          <a:prstGeom prst="rect">
            <a:avLst/>
          </a:prstGeom>
        </p:spPr>
      </p:pic>
      <p:pic>
        <p:nvPicPr>
          <p:cNvPr id="19" name="Bildobjekt 18" descr="Hoganas_Bjuv_logo_CMYK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33" y="4645693"/>
            <a:ext cx="917934" cy="258758"/>
          </a:xfrm>
          <a:prstGeom prst="rect">
            <a:avLst/>
          </a:prstGeom>
        </p:spPr>
      </p:pic>
      <p:pic>
        <p:nvPicPr>
          <p:cNvPr id="22" name="Bildobjekt 2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636" y="4747039"/>
            <a:ext cx="545008" cy="16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67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/>
          </a:p>
        </p:txBody>
      </p:sp>
      <p:sp>
        <p:nvSpPr>
          <p:cNvPr id="14" name="Lagrade data 8"/>
          <p:cNvSpPr/>
          <p:nvPr userDrawn="1"/>
        </p:nvSpPr>
        <p:spPr>
          <a:xfrm rot="15849326">
            <a:off x="3314465" y="14889"/>
            <a:ext cx="2236714" cy="9819564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918 w 10001"/>
              <a:gd name="connsiteY0" fmla="*/ 298 h 10000"/>
              <a:gd name="connsiteX1" fmla="*/ 10001 w 10001"/>
              <a:gd name="connsiteY1" fmla="*/ 0 h 10000"/>
              <a:gd name="connsiteX2" fmla="*/ 8334 w 10001"/>
              <a:gd name="connsiteY2" fmla="*/ 5000 h 10000"/>
              <a:gd name="connsiteX3" fmla="*/ 10001 w 10001"/>
              <a:gd name="connsiteY3" fmla="*/ 10000 h 10000"/>
              <a:gd name="connsiteX4" fmla="*/ 1668 w 10001"/>
              <a:gd name="connsiteY4" fmla="*/ 10000 h 10000"/>
              <a:gd name="connsiteX5" fmla="*/ 1 w 10001"/>
              <a:gd name="connsiteY5" fmla="*/ 5000 h 10000"/>
              <a:gd name="connsiteX6" fmla="*/ 1918 w 10001"/>
              <a:gd name="connsiteY6" fmla="*/ 298 h 10000"/>
              <a:gd name="connsiteX0" fmla="*/ 3272 w 10041"/>
              <a:gd name="connsiteY0" fmla="*/ 645 h 10000"/>
              <a:gd name="connsiteX1" fmla="*/ 10041 w 10041"/>
              <a:gd name="connsiteY1" fmla="*/ 0 h 10000"/>
              <a:gd name="connsiteX2" fmla="*/ 8374 w 10041"/>
              <a:gd name="connsiteY2" fmla="*/ 5000 h 10000"/>
              <a:gd name="connsiteX3" fmla="*/ 10041 w 10041"/>
              <a:gd name="connsiteY3" fmla="*/ 10000 h 10000"/>
              <a:gd name="connsiteX4" fmla="*/ 1708 w 10041"/>
              <a:gd name="connsiteY4" fmla="*/ 10000 h 10000"/>
              <a:gd name="connsiteX5" fmla="*/ 41 w 10041"/>
              <a:gd name="connsiteY5" fmla="*/ 5000 h 10000"/>
              <a:gd name="connsiteX6" fmla="*/ 3272 w 10041"/>
              <a:gd name="connsiteY6" fmla="*/ 645 h 10000"/>
              <a:gd name="connsiteX0" fmla="*/ 4657 w 10107"/>
              <a:gd name="connsiteY0" fmla="*/ 826 h 10000"/>
              <a:gd name="connsiteX1" fmla="*/ 10107 w 10107"/>
              <a:gd name="connsiteY1" fmla="*/ 0 h 10000"/>
              <a:gd name="connsiteX2" fmla="*/ 8440 w 10107"/>
              <a:gd name="connsiteY2" fmla="*/ 5000 h 10000"/>
              <a:gd name="connsiteX3" fmla="*/ 10107 w 10107"/>
              <a:gd name="connsiteY3" fmla="*/ 10000 h 10000"/>
              <a:gd name="connsiteX4" fmla="*/ 1774 w 10107"/>
              <a:gd name="connsiteY4" fmla="*/ 10000 h 10000"/>
              <a:gd name="connsiteX5" fmla="*/ 107 w 10107"/>
              <a:gd name="connsiteY5" fmla="*/ 5000 h 10000"/>
              <a:gd name="connsiteX6" fmla="*/ 4657 w 10107"/>
              <a:gd name="connsiteY6" fmla="*/ 826 h 10000"/>
              <a:gd name="connsiteX0" fmla="*/ 7192 w 10252"/>
              <a:gd name="connsiteY0" fmla="*/ 731 h 10000"/>
              <a:gd name="connsiteX1" fmla="*/ 10252 w 10252"/>
              <a:gd name="connsiteY1" fmla="*/ 0 h 10000"/>
              <a:gd name="connsiteX2" fmla="*/ 8585 w 10252"/>
              <a:gd name="connsiteY2" fmla="*/ 5000 h 10000"/>
              <a:gd name="connsiteX3" fmla="*/ 10252 w 10252"/>
              <a:gd name="connsiteY3" fmla="*/ 10000 h 10000"/>
              <a:gd name="connsiteX4" fmla="*/ 1919 w 10252"/>
              <a:gd name="connsiteY4" fmla="*/ 10000 h 10000"/>
              <a:gd name="connsiteX5" fmla="*/ 252 w 10252"/>
              <a:gd name="connsiteY5" fmla="*/ 5000 h 10000"/>
              <a:gd name="connsiteX6" fmla="*/ 7192 w 10252"/>
              <a:gd name="connsiteY6" fmla="*/ 731 h 10000"/>
              <a:gd name="connsiteX0" fmla="*/ 7390 w 10264"/>
              <a:gd name="connsiteY0" fmla="*/ 553 h 10000"/>
              <a:gd name="connsiteX1" fmla="*/ 10264 w 10264"/>
              <a:gd name="connsiteY1" fmla="*/ 0 h 10000"/>
              <a:gd name="connsiteX2" fmla="*/ 8597 w 10264"/>
              <a:gd name="connsiteY2" fmla="*/ 5000 h 10000"/>
              <a:gd name="connsiteX3" fmla="*/ 10264 w 10264"/>
              <a:gd name="connsiteY3" fmla="*/ 10000 h 10000"/>
              <a:gd name="connsiteX4" fmla="*/ 1931 w 10264"/>
              <a:gd name="connsiteY4" fmla="*/ 10000 h 10000"/>
              <a:gd name="connsiteX5" fmla="*/ 264 w 10264"/>
              <a:gd name="connsiteY5" fmla="*/ 5000 h 10000"/>
              <a:gd name="connsiteX6" fmla="*/ 7390 w 10264"/>
              <a:gd name="connsiteY6" fmla="*/ 553 h 10000"/>
              <a:gd name="connsiteX0" fmla="*/ 5650 w 8524"/>
              <a:gd name="connsiteY0" fmla="*/ 553 h 10000"/>
              <a:gd name="connsiteX1" fmla="*/ 8524 w 8524"/>
              <a:gd name="connsiteY1" fmla="*/ 0 h 10000"/>
              <a:gd name="connsiteX2" fmla="*/ 6857 w 8524"/>
              <a:gd name="connsiteY2" fmla="*/ 5000 h 10000"/>
              <a:gd name="connsiteX3" fmla="*/ 8524 w 8524"/>
              <a:gd name="connsiteY3" fmla="*/ 10000 h 10000"/>
              <a:gd name="connsiteX4" fmla="*/ 191 w 8524"/>
              <a:gd name="connsiteY4" fmla="*/ 10000 h 10000"/>
              <a:gd name="connsiteX5" fmla="*/ 2857 w 8524"/>
              <a:gd name="connsiteY5" fmla="*/ 5100 h 10000"/>
              <a:gd name="connsiteX6" fmla="*/ 5650 w 8524"/>
              <a:gd name="connsiteY6" fmla="*/ 553 h 10000"/>
              <a:gd name="connsiteX0" fmla="*/ 5169 w 8541"/>
              <a:gd name="connsiteY0" fmla="*/ 553 h 10000"/>
              <a:gd name="connsiteX1" fmla="*/ 8541 w 8541"/>
              <a:gd name="connsiteY1" fmla="*/ 0 h 10000"/>
              <a:gd name="connsiteX2" fmla="*/ 6585 w 8541"/>
              <a:gd name="connsiteY2" fmla="*/ 5000 h 10000"/>
              <a:gd name="connsiteX3" fmla="*/ 8541 w 8541"/>
              <a:gd name="connsiteY3" fmla="*/ 10000 h 10000"/>
              <a:gd name="connsiteX4" fmla="*/ 332 w 8541"/>
              <a:gd name="connsiteY4" fmla="*/ 9217 h 10000"/>
              <a:gd name="connsiteX5" fmla="*/ 1893 w 8541"/>
              <a:gd name="connsiteY5" fmla="*/ 5100 h 10000"/>
              <a:gd name="connsiteX6" fmla="*/ 5169 w 8541"/>
              <a:gd name="connsiteY6" fmla="*/ 553 h 10000"/>
              <a:gd name="connsiteX0" fmla="*/ 5893 w 9841"/>
              <a:gd name="connsiteY0" fmla="*/ 553 h 10000"/>
              <a:gd name="connsiteX1" fmla="*/ 9841 w 9841"/>
              <a:gd name="connsiteY1" fmla="*/ 0 h 10000"/>
              <a:gd name="connsiteX2" fmla="*/ 7551 w 9841"/>
              <a:gd name="connsiteY2" fmla="*/ 5000 h 10000"/>
              <a:gd name="connsiteX3" fmla="*/ 9841 w 9841"/>
              <a:gd name="connsiteY3" fmla="*/ 10000 h 10000"/>
              <a:gd name="connsiteX4" fmla="*/ 408 w 9841"/>
              <a:gd name="connsiteY4" fmla="*/ 9394 h 10000"/>
              <a:gd name="connsiteX5" fmla="*/ 2057 w 9841"/>
              <a:gd name="connsiteY5" fmla="*/ 5100 h 10000"/>
              <a:gd name="connsiteX6" fmla="*/ 5893 w 9841"/>
              <a:gd name="connsiteY6" fmla="*/ 553 h 10000"/>
              <a:gd name="connsiteX0" fmla="*/ 5988 w 10000"/>
              <a:gd name="connsiteY0" fmla="*/ 27 h 9474"/>
              <a:gd name="connsiteX1" fmla="*/ 9325 w 10000"/>
              <a:gd name="connsiteY1" fmla="*/ 0 h 9474"/>
              <a:gd name="connsiteX2" fmla="*/ 7673 w 10000"/>
              <a:gd name="connsiteY2" fmla="*/ 4474 h 9474"/>
              <a:gd name="connsiteX3" fmla="*/ 10000 w 10000"/>
              <a:gd name="connsiteY3" fmla="*/ 9474 h 9474"/>
              <a:gd name="connsiteX4" fmla="*/ 415 w 10000"/>
              <a:gd name="connsiteY4" fmla="*/ 8868 h 9474"/>
              <a:gd name="connsiteX5" fmla="*/ 2090 w 10000"/>
              <a:gd name="connsiteY5" fmla="*/ 4574 h 9474"/>
              <a:gd name="connsiteX6" fmla="*/ 5988 w 10000"/>
              <a:gd name="connsiteY6" fmla="*/ 27 h 9474"/>
              <a:gd name="connsiteX0" fmla="*/ 5583 w 9595"/>
              <a:gd name="connsiteY0" fmla="*/ 28 h 10000"/>
              <a:gd name="connsiteX1" fmla="*/ 8920 w 9595"/>
              <a:gd name="connsiteY1" fmla="*/ 0 h 10000"/>
              <a:gd name="connsiteX2" fmla="*/ 7268 w 9595"/>
              <a:gd name="connsiteY2" fmla="*/ 4722 h 10000"/>
              <a:gd name="connsiteX3" fmla="*/ 9595 w 9595"/>
              <a:gd name="connsiteY3" fmla="*/ 10000 h 10000"/>
              <a:gd name="connsiteX4" fmla="*/ 10 w 9595"/>
              <a:gd name="connsiteY4" fmla="*/ 9360 h 10000"/>
              <a:gd name="connsiteX5" fmla="*/ 1685 w 9595"/>
              <a:gd name="connsiteY5" fmla="*/ 4828 h 10000"/>
              <a:gd name="connsiteX6" fmla="*/ 5583 w 9595"/>
              <a:gd name="connsiteY6" fmla="*/ 28 h 10000"/>
              <a:gd name="connsiteX0" fmla="*/ 6319 w 10500"/>
              <a:gd name="connsiteY0" fmla="*/ 28 h 10000"/>
              <a:gd name="connsiteX1" fmla="*/ 9797 w 10500"/>
              <a:gd name="connsiteY1" fmla="*/ 0 h 10000"/>
              <a:gd name="connsiteX2" fmla="*/ 8075 w 10500"/>
              <a:gd name="connsiteY2" fmla="*/ 4722 h 10000"/>
              <a:gd name="connsiteX3" fmla="*/ 10500 w 10500"/>
              <a:gd name="connsiteY3" fmla="*/ 10000 h 10000"/>
              <a:gd name="connsiteX4" fmla="*/ 6 w 10500"/>
              <a:gd name="connsiteY4" fmla="*/ 9352 h 10000"/>
              <a:gd name="connsiteX5" fmla="*/ 2256 w 10500"/>
              <a:gd name="connsiteY5" fmla="*/ 4828 h 10000"/>
              <a:gd name="connsiteX6" fmla="*/ 6319 w 10500"/>
              <a:gd name="connsiteY6" fmla="*/ 28 h 10000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253 w 10500"/>
              <a:gd name="connsiteY1" fmla="*/ 5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264 h 10295"/>
              <a:gd name="connsiteX1" fmla="*/ 9253 w 10500"/>
              <a:gd name="connsiteY1" fmla="*/ 269 h 10295"/>
              <a:gd name="connsiteX2" fmla="*/ 8075 w 10500"/>
              <a:gd name="connsiteY2" fmla="*/ 5017 h 10295"/>
              <a:gd name="connsiteX3" fmla="*/ 10500 w 10500"/>
              <a:gd name="connsiteY3" fmla="*/ 10295 h 10295"/>
              <a:gd name="connsiteX4" fmla="*/ 6 w 10500"/>
              <a:gd name="connsiteY4" fmla="*/ 9647 h 10295"/>
              <a:gd name="connsiteX5" fmla="*/ 2256 w 10500"/>
              <a:gd name="connsiteY5" fmla="*/ 5123 h 10295"/>
              <a:gd name="connsiteX6" fmla="*/ 6254 w 10500"/>
              <a:gd name="connsiteY6" fmla="*/ 264 h 10295"/>
              <a:gd name="connsiteX0" fmla="*/ 6254 w 10500"/>
              <a:gd name="connsiteY0" fmla="*/ 277 h 10308"/>
              <a:gd name="connsiteX1" fmla="*/ 8245 w 10500"/>
              <a:gd name="connsiteY1" fmla="*/ 265 h 10308"/>
              <a:gd name="connsiteX2" fmla="*/ 8075 w 10500"/>
              <a:gd name="connsiteY2" fmla="*/ 5030 h 10308"/>
              <a:gd name="connsiteX3" fmla="*/ 10500 w 10500"/>
              <a:gd name="connsiteY3" fmla="*/ 10308 h 10308"/>
              <a:gd name="connsiteX4" fmla="*/ 6 w 10500"/>
              <a:gd name="connsiteY4" fmla="*/ 9660 h 10308"/>
              <a:gd name="connsiteX5" fmla="*/ 2256 w 10500"/>
              <a:gd name="connsiteY5" fmla="*/ 5136 h 10308"/>
              <a:gd name="connsiteX6" fmla="*/ 6254 w 10500"/>
              <a:gd name="connsiteY6" fmla="*/ 277 h 10308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692"/>
              <a:gd name="connsiteY0" fmla="*/ 284 h 9926"/>
              <a:gd name="connsiteX1" fmla="*/ 9728 w 10692"/>
              <a:gd name="connsiteY1" fmla="*/ 264 h 9926"/>
              <a:gd name="connsiteX2" fmla="*/ 8075 w 10692"/>
              <a:gd name="connsiteY2" fmla="*/ 5037 h 9926"/>
              <a:gd name="connsiteX3" fmla="*/ 10692 w 10692"/>
              <a:gd name="connsiteY3" fmla="*/ 9926 h 9926"/>
              <a:gd name="connsiteX4" fmla="*/ 6 w 10692"/>
              <a:gd name="connsiteY4" fmla="*/ 9667 h 9926"/>
              <a:gd name="connsiteX5" fmla="*/ 2256 w 10692"/>
              <a:gd name="connsiteY5" fmla="*/ 5143 h 9926"/>
              <a:gd name="connsiteX6" fmla="*/ 6254 w 10692"/>
              <a:gd name="connsiteY6" fmla="*/ 284 h 9926"/>
              <a:gd name="connsiteX0" fmla="*/ 5849 w 12707"/>
              <a:gd name="connsiteY0" fmla="*/ 332 h 10046"/>
              <a:gd name="connsiteX1" fmla="*/ 12707 w 12707"/>
              <a:gd name="connsiteY1" fmla="*/ 251 h 10046"/>
              <a:gd name="connsiteX2" fmla="*/ 7552 w 12707"/>
              <a:gd name="connsiteY2" fmla="*/ 5121 h 10046"/>
              <a:gd name="connsiteX3" fmla="*/ 10000 w 12707"/>
              <a:gd name="connsiteY3" fmla="*/ 10046 h 10046"/>
              <a:gd name="connsiteX4" fmla="*/ 6 w 12707"/>
              <a:gd name="connsiteY4" fmla="*/ 9785 h 10046"/>
              <a:gd name="connsiteX5" fmla="*/ 2110 w 12707"/>
              <a:gd name="connsiteY5" fmla="*/ 5227 h 10046"/>
              <a:gd name="connsiteX6" fmla="*/ 5849 w 12707"/>
              <a:gd name="connsiteY6" fmla="*/ 332 h 10046"/>
              <a:gd name="connsiteX0" fmla="*/ 5849 w 13024"/>
              <a:gd name="connsiteY0" fmla="*/ 373 h 10087"/>
              <a:gd name="connsiteX1" fmla="*/ 13024 w 13024"/>
              <a:gd name="connsiteY1" fmla="*/ 239 h 10087"/>
              <a:gd name="connsiteX2" fmla="*/ 7552 w 13024"/>
              <a:gd name="connsiteY2" fmla="*/ 5162 h 10087"/>
              <a:gd name="connsiteX3" fmla="*/ 10000 w 13024"/>
              <a:gd name="connsiteY3" fmla="*/ 10087 h 10087"/>
              <a:gd name="connsiteX4" fmla="*/ 6 w 13024"/>
              <a:gd name="connsiteY4" fmla="*/ 9826 h 10087"/>
              <a:gd name="connsiteX5" fmla="*/ 2110 w 13024"/>
              <a:gd name="connsiteY5" fmla="*/ 5268 h 10087"/>
              <a:gd name="connsiteX6" fmla="*/ 5849 w 13024"/>
              <a:gd name="connsiteY6" fmla="*/ 373 h 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24" h="10087">
                <a:moveTo>
                  <a:pt x="5849" y="373"/>
                </a:moveTo>
                <a:cubicBezTo>
                  <a:pt x="6785" y="375"/>
                  <a:pt x="9153" y="-371"/>
                  <a:pt x="13024" y="239"/>
                </a:cubicBezTo>
                <a:cubicBezTo>
                  <a:pt x="11931" y="-363"/>
                  <a:pt x="8056" y="3521"/>
                  <a:pt x="7552" y="5162"/>
                </a:cubicBezTo>
                <a:cubicBezTo>
                  <a:pt x="7048" y="6803"/>
                  <a:pt x="8749" y="10087"/>
                  <a:pt x="10000" y="10087"/>
                </a:cubicBezTo>
                <a:lnTo>
                  <a:pt x="6" y="9826"/>
                </a:lnTo>
                <a:cubicBezTo>
                  <a:pt x="-101" y="9822"/>
                  <a:pt x="1136" y="6844"/>
                  <a:pt x="2110" y="5268"/>
                </a:cubicBezTo>
                <a:cubicBezTo>
                  <a:pt x="3084" y="3693"/>
                  <a:pt x="5248" y="318"/>
                  <a:pt x="5849" y="3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3D37-086B-1245-BCEB-489FA27373A2}" type="datetime1">
              <a:rPr lang="sv-SE" smtClean="0"/>
              <a:t>2017-03-01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5" name="Rektangel 14"/>
          <p:cNvSpPr/>
          <p:nvPr userDrawn="1"/>
        </p:nvSpPr>
        <p:spPr>
          <a:xfrm>
            <a:off x="9144000" y="2571750"/>
            <a:ext cx="919895" cy="3379811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ktangel 15"/>
          <p:cNvSpPr/>
          <p:nvPr userDrawn="1"/>
        </p:nvSpPr>
        <p:spPr>
          <a:xfrm>
            <a:off x="-919895" y="2571749"/>
            <a:ext cx="919895" cy="3711329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16"/>
          <p:cNvSpPr/>
          <p:nvPr userDrawn="1"/>
        </p:nvSpPr>
        <p:spPr>
          <a:xfrm rot="5400000">
            <a:off x="4041361" y="572040"/>
            <a:ext cx="919895" cy="10062815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027074"/>
            <a:ext cx="8229600" cy="857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12" name="Bildobjekt 11" descr="Hoganas_Bjuv_logo_CMY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33" y="4645693"/>
            <a:ext cx="917934" cy="258758"/>
          </a:xfrm>
          <a:prstGeom prst="rect">
            <a:avLst/>
          </a:prstGeom>
        </p:spPr>
      </p:pic>
      <p:pic>
        <p:nvPicPr>
          <p:cNvPr id="18" name="Bildobjekt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636" y="4747039"/>
            <a:ext cx="545008" cy="16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72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5822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8962D-1848-A349-91BB-4F31CDB038B6}" type="datetime1">
              <a:rPr lang="sv-SE" smtClean="0"/>
              <a:t>2017-03-01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8844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ANDARD 2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066B7-3018-644C-916E-FD22D93DA8EA}" type="datetime1">
              <a:rPr lang="sv-SE" smtClean="0"/>
              <a:t>2017-03-01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861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G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4894263" y="1314450"/>
            <a:ext cx="4249737" cy="2393950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FFEA4-1DCE-0945-AADC-377FBA6E83B7}" type="datetime1">
              <a:rPr lang="sv-SE" smtClean="0"/>
              <a:t>2017-03-01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Lagrade data 8"/>
          <p:cNvSpPr/>
          <p:nvPr userDrawn="1"/>
        </p:nvSpPr>
        <p:spPr>
          <a:xfrm rot="15849326">
            <a:off x="3314465" y="14889"/>
            <a:ext cx="2236714" cy="9819564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918 w 10001"/>
              <a:gd name="connsiteY0" fmla="*/ 298 h 10000"/>
              <a:gd name="connsiteX1" fmla="*/ 10001 w 10001"/>
              <a:gd name="connsiteY1" fmla="*/ 0 h 10000"/>
              <a:gd name="connsiteX2" fmla="*/ 8334 w 10001"/>
              <a:gd name="connsiteY2" fmla="*/ 5000 h 10000"/>
              <a:gd name="connsiteX3" fmla="*/ 10001 w 10001"/>
              <a:gd name="connsiteY3" fmla="*/ 10000 h 10000"/>
              <a:gd name="connsiteX4" fmla="*/ 1668 w 10001"/>
              <a:gd name="connsiteY4" fmla="*/ 10000 h 10000"/>
              <a:gd name="connsiteX5" fmla="*/ 1 w 10001"/>
              <a:gd name="connsiteY5" fmla="*/ 5000 h 10000"/>
              <a:gd name="connsiteX6" fmla="*/ 1918 w 10001"/>
              <a:gd name="connsiteY6" fmla="*/ 298 h 10000"/>
              <a:gd name="connsiteX0" fmla="*/ 3272 w 10041"/>
              <a:gd name="connsiteY0" fmla="*/ 645 h 10000"/>
              <a:gd name="connsiteX1" fmla="*/ 10041 w 10041"/>
              <a:gd name="connsiteY1" fmla="*/ 0 h 10000"/>
              <a:gd name="connsiteX2" fmla="*/ 8374 w 10041"/>
              <a:gd name="connsiteY2" fmla="*/ 5000 h 10000"/>
              <a:gd name="connsiteX3" fmla="*/ 10041 w 10041"/>
              <a:gd name="connsiteY3" fmla="*/ 10000 h 10000"/>
              <a:gd name="connsiteX4" fmla="*/ 1708 w 10041"/>
              <a:gd name="connsiteY4" fmla="*/ 10000 h 10000"/>
              <a:gd name="connsiteX5" fmla="*/ 41 w 10041"/>
              <a:gd name="connsiteY5" fmla="*/ 5000 h 10000"/>
              <a:gd name="connsiteX6" fmla="*/ 3272 w 10041"/>
              <a:gd name="connsiteY6" fmla="*/ 645 h 10000"/>
              <a:gd name="connsiteX0" fmla="*/ 4657 w 10107"/>
              <a:gd name="connsiteY0" fmla="*/ 826 h 10000"/>
              <a:gd name="connsiteX1" fmla="*/ 10107 w 10107"/>
              <a:gd name="connsiteY1" fmla="*/ 0 h 10000"/>
              <a:gd name="connsiteX2" fmla="*/ 8440 w 10107"/>
              <a:gd name="connsiteY2" fmla="*/ 5000 h 10000"/>
              <a:gd name="connsiteX3" fmla="*/ 10107 w 10107"/>
              <a:gd name="connsiteY3" fmla="*/ 10000 h 10000"/>
              <a:gd name="connsiteX4" fmla="*/ 1774 w 10107"/>
              <a:gd name="connsiteY4" fmla="*/ 10000 h 10000"/>
              <a:gd name="connsiteX5" fmla="*/ 107 w 10107"/>
              <a:gd name="connsiteY5" fmla="*/ 5000 h 10000"/>
              <a:gd name="connsiteX6" fmla="*/ 4657 w 10107"/>
              <a:gd name="connsiteY6" fmla="*/ 826 h 10000"/>
              <a:gd name="connsiteX0" fmla="*/ 7192 w 10252"/>
              <a:gd name="connsiteY0" fmla="*/ 731 h 10000"/>
              <a:gd name="connsiteX1" fmla="*/ 10252 w 10252"/>
              <a:gd name="connsiteY1" fmla="*/ 0 h 10000"/>
              <a:gd name="connsiteX2" fmla="*/ 8585 w 10252"/>
              <a:gd name="connsiteY2" fmla="*/ 5000 h 10000"/>
              <a:gd name="connsiteX3" fmla="*/ 10252 w 10252"/>
              <a:gd name="connsiteY3" fmla="*/ 10000 h 10000"/>
              <a:gd name="connsiteX4" fmla="*/ 1919 w 10252"/>
              <a:gd name="connsiteY4" fmla="*/ 10000 h 10000"/>
              <a:gd name="connsiteX5" fmla="*/ 252 w 10252"/>
              <a:gd name="connsiteY5" fmla="*/ 5000 h 10000"/>
              <a:gd name="connsiteX6" fmla="*/ 7192 w 10252"/>
              <a:gd name="connsiteY6" fmla="*/ 731 h 10000"/>
              <a:gd name="connsiteX0" fmla="*/ 7390 w 10264"/>
              <a:gd name="connsiteY0" fmla="*/ 553 h 10000"/>
              <a:gd name="connsiteX1" fmla="*/ 10264 w 10264"/>
              <a:gd name="connsiteY1" fmla="*/ 0 h 10000"/>
              <a:gd name="connsiteX2" fmla="*/ 8597 w 10264"/>
              <a:gd name="connsiteY2" fmla="*/ 5000 h 10000"/>
              <a:gd name="connsiteX3" fmla="*/ 10264 w 10264"/>
              <a:gd name="connsiteY3" fmla="*/ 10000 h 10000"/>
              <a:gd name="connsiteX4" fmla="*/ 1931 w 10264"/>
              <a:gd name="connsiteY4" fmla="*/ 10000 h 10000"/>
              <a:gd name="connsiteX5" fmla="*/ 264 w 10264"/>
              <a:gd name="connsiteY5" fmla="*/ 5000 h 10000"/>
              <a:gd name="connsiteX6" fmla="*/ 7390 w 10264"/>
              <a:gd name="connsiteY6" fmla="*/ 553 h 10000"/>
              <a:gd name="connsiteX0" fmla="*/ 5650 w 8524"/>
              <a:gd name="connsiteY0" fmla="*/ 553 h 10000"/>
              <a:gd name="connsiteX1" fmla="*/ 8524 w 8524"/>
              <a:gd name="connsiteY1" fmla="*/ 0 h 10000"/>
              <a:gd name="connsiteX2" fmla="*/ 6857 w 8524"/>
              <a:gd name="connsiteY2" fmla="*/ 5000 h 10000"/>
              <a:gd name="connsiteX3" fmla="*/ 8524 w 8524"/>
              <a:gd name="connsiteY3" fmla="*/ 10000 h 10000"/>
              <a:gd name="connsiteX4" fmla="*/ 191 w 8524"/>
              <a:gd name="connsiteY4" fmla="*/ 10000 h 10000"/>
              <a:gd name="connsiteX5" fmla="*/ 2857 w 8524"/>
              <a:gd name="connsiteY5" fmla="*/ 5100 h 10000"/>
              <a:gd name="connsiteX6" fmla="*/ 5650 w 8524"/>
              <a:gd name="connsiteY6" fmla="*/ 553 h 10000"/>
              <a:gd name="connsiteX0" fmla="*/ 5169 w 8541"/>
              <a:gd name="connsiteY0" fmla="*/ 553 h 10000"/>
              <a:gd name="connsiteX1" fmla="*/ 8541 w 8541"/>
              <a:gd name="connsiteY1" fmla="*/ 0 h 10000"/>
              <a:gd name="connsiteX2" fmla="*/ 6585 w 8541"/>
              <a:gd name="connsiteY2" fmla="*/ 5000 h 10000"/>
              <a:gd name="connsiteX3" fmla="*/ 8541 w 8541"/>
              <a:gd name="connsiteY3" fmla="*/ 10000 h 10000"/>
              <a:gd name="connsiteX4" fmla="*/ 332 w 8541"/>
              <a:gd name="connsiteY4" fmla="*/ 9217 h 10000"/>
              <a:gd name="connsiteX5" fmla="*/ 1893 w 8541"/>
              <a:gd name="connsiteY5" fmla="*/ 5100 h 10000"/>
              <a:gd name="connsiteX6" fmla="*/ 5169 w 8541"/>
              <a:gd name="connsiteY6" fmla="*/ 553 h 10000"/>
              <a:gd name="connsiteX0" fmla="*/ 5893 w 9841"/>
              <a:gd name="connsiteY0" fmla="*/ 553 h 10000"/>
              <a:gd name="connsiteX1" fmla="*/ 9841 w 9841"/>
              <a:gd name="connsiteY1" fmla="*/ 0 h 10000"/>
              <a:gd name="connsiteX2" fmla="*/ 7551 w 9841"/>
              <a:gd name="connsiteY2" fmla="*/ 5000 h 10000"/>
              <a:gd name="connsiteX3" fmla="*/ 9841 w 9841"/>
              <a:gd name="connsiteY3" fmla="*/ 10000 h 10000"/>
              <a:gd name="connsiteX4" fmla="*/ 408 w 9841"/>
              <a:gd name="connsiteY4" fmla="*/ 9394 h 10000"/>
              <a:gd name="connsiteX5" fmla="*/ 2057 w 9841"/>
              <a:gd name="connsiteY5" fmla="*/ 5100 h 10000"/>
              <a:gd name="connsiteX6" fmla="*/ 5893 w 9841"/>
              <a:gd name="connsiteY6" fmla="*/ 553 h 10000"/>
              <a:gd name="connsiteX0" fmla="*/ 5988 w 10000"/>
              <a:gd name="connsiteY0" fmla="*/ 27 h 9474"/>
              <a:gd name="connsiteX1" fmla="*/ 9325 w 10000"/>
              <a:gd name="connsiteY1" fmla="*/ 0 h 9474"/>
              <a:gd name="connsiteX2" fmla="*/ 7673 w 10000"/>
              <a:gd name="connsiteY2" fmla="*/ 4474 h 9474"/>
              <a:gd name="connsiteX3" fmla="*/ 10000 w 10000"/>
              <a:gd name="connsiteY3" fmla="*/ 9474 h 9474"/>
              <a:gd name="connsiteX4" fmla="*/ 415 w 10000"/>
              <a:gd name="connsiteY4" fmla="*/ 8868 h 9474"/>
              <a:gd name="connsiteX5" fmla="*/ 2090 w 10000"/>
              <a:gd name="connsiteY5" fmla="*/ 4574 h 9474"/>
              <a:gd name="connsiteX6" fmla="*/ 5988 w 10000"/>
              <a:gd name="connsiteY6" fmla="*/ 27 h 9474"/>
              <a:gd name="connsiteX0" fmla="*/ 5583 w 9595"/>
              <a:gd name="connsiteY0" fmla="*/ 28 h 10000"/>
              <a:gd name="connsiteX1" fmla="*/ 8920 w 9595"/>
              <a:gd name="connsiteY1" fmla="*/ 0 h 10000"/>
              <a:gd name="connsiteX2" fmla="*/ 7268 w 9595"/>
              <a:gd name="connsiteY2" fmla="*/ 4722 h 10000"/>
              <a:gd name="connsiteX3" fmla="*/ 9595 w 9595"/>
              <a:gd name="connsiteY3" fmla="*/ 10000 h 10000"/>
              <a:gd name="connsiteX4" fmla="*/ 10 w 9595"/>
              <a:gd name="connsiteY4" fmla="*/ 9360 h 10000"/>
              <a:gd name="connsiteX5" fmla="*/ 1685 w 9595"/>
              <a:gd name="connsiteY5" fmla="*/ 4828 h 10000"/>
              <a:gd name="connsiteX6" fmla="*/ 5583 w 9595"/>
              <a:gd name="connsiteY6" fmla="*/ 28 h 10000"/>
              <a:gd name="connsiteX0" fmla="*/ 6319 w 10500"/>
              <a:gd name="connsiteY0" fmla="*/ 28 h 10000"/>
              <a:gd name="connsiteX1" fmla="*/ 9797 w 10500"/>
              <a:gd name="connsiteY1" fmla="*/ 0 h 10000"/>
              <a:gd name="connsiteX2" fmla="*/ 8075 w 10500"/>
              <a:gd name="connsiteY2" fmla="*/ 4722 h 10000"/>
              <a:gd name="connsiteX3" fmla="*/ 10500 w 10500"/>
              <a:gd name="connsiteY3" fmla="*/ 10000 h 10000"/>
              <a:gd name="connsiteX4" fmla="*/ 6 w 10500"/>
              <a:gd name="connsiteY4" fmla="*/ 9352 h 10000"/>
              <a:gd name="connsiteX5" fmla="*/ 2256 w 10500"/>
              <a:gd name="connsiteY5" fmla="*/ 4828 h 10000"/>
              <a:gd name="connsiteX6" fmla="*/ 6319 w 10500"/>
              <a:gd name="connsiteY6" fmla="*/ 28 h 10000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253 w 10500"/>
              <a:gd name="connsiteY1" fmla="*/ 5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264 h 10295"/>
              <a:gd name="connsiteX1" fmla="*/ 9253 w 10500"/>
              <a:gd name="connsiteY1" fmla="*/ 269 h 10295"/>
              <a:gd name="connsiteX2" fmla="*/ 8075 w 10500"/>
              <a:gd name="connsiteY2" fmla="*/ 5017 h 10295"/>
              <a:gd name="connsiteX3" fmla="*/ 10500 w 10500"/>
              <a:gd name="connsiteY3" fmla="*/ 10295 h 10295"/>
              <a:gd name="connsiteX4" fmla="*/ 6 w 10500"/>
              <a:gd name="connsiteY4" fmla="*/ 9647 h 10295"/>
              <a:gd name="connsiteX5" fmla="*/ 2256 w 10500"/>
              <a:gd name="connsiteY5" fmla="*/ 5123 h 10295"/>
              <a:gd name="connsiteX6" fmla="*/ 6254 w 10500"/>
              <a:gd name="connsiteY6" fmla="*/ 264 h 10295"/>
              <a:gd name="connsiteX0" fmla="*/ 6254 w 10500"/>
              <a:gd name="connsiteY0" fmla="*/ 277 h 10308"/>
              <a:gd name="connsiteX1" fmla="*/ 8245 w 10500"/>
              <a:gd name="connsiteY1" fmla="*/ 265 h 10308"/>
              <a:gd name="connsiteX2" fmla="*/ 8075 w 10500"/>
              <a:gd name="connsiteY2" fmla="*/ 5030 h 10308"/>
              <a:gd name="connsiteX3" fmla="*/ 10500 w 10500"/>
              <a:gd name="connsiteY3" fmla="*/ 10308 h 10308"/>
              <a:gd name="connsiteX4" fmla="*/ 6 w 10500"/>
              <a:gd name="connsiteY4" fmla="*/ 9660 h 10308"/>
              <a:gd name="connsiteX5" fmla="*/ 2256 w 10500"/>
              <a:gd name="connsiteY5" fmla="*/ 5136 h 10308"/>
              <a:gd name="connsiteX6" fmla="*/ 6254 w 10500"/>
              <a:gd name="connsiteY6" fmla="*/ 277 h 10308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692"/>
              <a:gd name="connsiteY0" fmla="*/ 284 h 9926"/>
              <a:gd name="connsiteX1" fmla="*/ 9728 w 10692"/>
              <a:gd name="connsiteY1" fmla="*/ 264 h 9926"/>
              <a:gd name="connsiteX2" fmla="*/ 8075 w 10692"/>
              <a:gd name="connsiteY2" fmla="*/ 5037 h 9926"/>
              <a:gd name="connsiteX3" fmla="*/ 10692 w 10692"/>
              <a:gd name="connsiteY3" fmla="*/ 9926 h 9926"/>
              <a:gd name="connsiteX4" fmla="*/ 6 w 10692"/>
              <a:gd name="connsiteY4" fmla="*/ 9667 h 9926"/>
              <a:gd name="connsiteX5" fmla="*/ 2256 w 10692"/>
              <a:gd name="connsiteY5" fmla="*/ 5143 h 9926"/>
              <a:gd name="connsiteX6" fmla="*/ 6254 w 10692"/>
              <a:gd name="connsiteY6" fmla="*/ 284 h 9926"/>
              <a:gd name="connsiteX0" fmla="*/ 5849 w 12707"/>
              <a:gd name="connsiteY0" fmla="*/ 332 h 10046"/>
              <a:gd name="connsiteX1" fmla="*/ 12707 w 12707"/>
              <a:gd name="connsiteY1" fmla="*/ 251 h 10046"/>
              <a:gd name="connsiteX2" fmla="*/ 7552 w 12707"/>
              <a:gd name="connsiteY2" fmla="*/ 5121 h 10046"/>
              <a:gd name="connsiteX3" fmla="*/ 10000 w 12707"/>
              <a:gd name="connsiteY3" fmla="*/ 10046 h 10046"/>
              <a:gd name="connsiteX4" fmla="*/ 6 w 12707"/>
              <a:gd name="connsiteY4" fmla="*/ 9785 h 10046"/>
              <a:gd name="connsiteX5" fmla="*/ 2110 w 12707"/>
              <a:gd name="connsiteY5" fmla="*/ 5227 h 10046"/>
              <a:gd name="connsiteX6" fmla="*/ 5849 w 12707"/>
              <a:gd name="connsiteY6" fmla="*/ 332 h 10046"/>
              <a:gd name="connsiteX0" fmla="*/ 5849 w 13024"/>
              <a:gd name="connsiteY0" fmla="*/ 373 h 10087"/>
              <a:gd name="connsiteX1" fmla="*/ 13024 w 13024"/>
              <a:gd name="connsiteY1" fmla="*/ 239 h 10087"/>
              <a:gd name="connsiteX2" fmla="*/ 7552 w 13024"/>
              <a:gd name="connsiteY2" fmla="*/ 5162 h 10087"/>
              <a:gd name="connsiteX3" fmla="*/ 10000 w 13024"/>
              <a:gd name="connsiteY3" fmla="*/ 10087 h 10087"/>
              <a:gd name="connsiteX4" fmla="*/ 6 w 13024"/>
              <a:gd name="connsiteY4" fmla="*/ 9826 h 10087"/>
              <a:gd name="connsiteX5" fmla="*/ 2110 w 13024"/>
              <a:gd name="connsiteY5" fmla="*/ 5268 h 10087"/>
              <a:gd name="connsiteX6" fmla="*/ 5849 w 13024"/>
              <a:gd name="connsiteY6" fmla="*/ 373 h 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24" h="10087">
                <a:moveTo>
                  <a:pt x="5849" y="373"/>
                </a:moveTo>
                <a:cubicBezTo>
                  <a:pt x="6785" y="375"/>
                  <a:pt x="9153" y="-371"/>
                  <a:pt x="13024" y="239"/>
                </a:cubicBezTo>
                <a:cubicBezTo>
                  <a:pt x="11931" y="-363"/>
                  <a:pt x="8056" y="3521"/>
                  <a:pt x="7552" y="5162"/>
                </a:cubicBezTo>
                <a:cubicBezTo>
                  <a:pt x="7048" y="6803"/>
                  <a:pt x="8749" y="10087"/>
                  <a:pt x="10000" y="10087"/>
                </a:cubicBezTo>
                <a:lnTo>
                  <a:pt x="6" y="9826"/>
                </a:lnTo>
                <a:cubicBezTo>
                  <a:pt x="-101" y="9822"/>
                  <a:pt x="1136" y="6844"/>
                  <a:pt x="2110" y="5268"/>
                </a:cubicBezTo>
                <a:cubicBezTo>
                  <a:pt x="3084" y="3693"/>
                  <a:pt x="5248" y="318"/>
                  <a:pt x="5849" y="37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/>
          <p:cNvSpPr/>
          <p:nvPr userDrawn="1"/>
        </p:nvSpPr>
        <p:spPr>
          <a:xfrm>
            <a:off x="9144000" y="2571750"/>
            <a:ext cx="919895" cy="3379811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/>
          <p:cNvSpPr/>
          <p:nvPr userDrawn="1"/>
        </p:nvSpPr>
        <p:spPr>
          <a:xfrm>
            <a:off x="-919895" y="2571749"/>
            <a:ext cx="919895" cy="3711329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/>
          <p:cNvSpPr/>
          <p:nvPr userDrawn="1"/>
        </p:nvSpPr>
        <p:spPr>
          <a:xfrm rot="5400000">
            <a:off x="4041361" y="572040"/>
            <a:ext cx="919895" cy="10062815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15" name="Bildobjekt 14" descr="Hoganas_Bjuv_logo_CMY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33" y="4645693"/>
            <a:ext cx="917934" cy="258758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636" y="4747039"/>
            <a:ext cx="545008" cy="16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6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G RIGH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4894263" y="1314450"/>
            <a:ext cx="4249737" cy="3829050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FFEA4-1DCE-0945-AADC-377FBA6E83B7}" type="datetime1">
              <a:rPr lang="sv-SE" smtClean="0"/>
              <a:t>2017-03-01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Lagrade data 8"/>
          <p:cNvSpPr/>
          <p:nvPr userDrawn="1"/>
        </p:nvSpPr>
        <p:spPr>
          <a:xfrm rot="15849326">
            <a:off x="3314465" y="14889"/>
            <a:ext cx="2236714" cy="9819564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918 w 10001"/>
              <a:gd name="connsiteY0" fmla="*/ 298 h 10000"/>
              <a:gd name="connsiteX1" fmla="*/ 10001 w 10001"/>
              <a:gd name="connsiteY1" fmla="*/ 0 h 10000"/>
              <a:gd name="connsiteX2" fmla="*/ 8334 w 10001"/>
              <a:gd name="connsiteY2" fmla="*/ 5000 h 10000"/>
              <a:gd name="connsiteX3" fmla="*/ 10001 w 10001"/>
              <a:gd name="connsiteY3" fmla="*/ 10000 h 10000"/>
              <a:gd name="connsiteX4" fmla="*/ 1668 w 10001"/>
              <a:gd name="connsiteY4" fmla="*/ 10000 h 10000"/>
              <a:gd name="connsiteX5" fmla="*/ 1 w 10001"/>
              <a:gd name="connsiteY5" fmla="*/ 5000 h 10000"/>
              <a:gd name="connsiteX6" fmla="*/ 1918 w 10001"/>
              <a:gd name="connsiteY6" fmla="*/ 298 h 10000"/>
              <a:gd name="connsiteX0" fmla="*/ 3272 w 10041"/>
              <a:gd name="connsiteY0" fmla="*/ 645 h 10000"/>
              <a:gd name="connsiteX1" fmla="*/ 10041 w 10041"/>
              <a:gd name="connsiteY1" fmla="*/ 0 h 10000"/>
              <a:gd name="connsiteX2" fmla="*/ 8374 w 10041"/>
              <a:gd name="connsiteY2" fmla="*/ 5000 h 10000"/>
              <a:gd name="connsiteX3" fmla="*/ 10041 w 10041"/>
              <a:gd name="connsiteY3" fmla="*/ 10000 h 10000"/>
              <a:gd name="connsiteX4" fmla="*/ 1708 w 10041"/>
              <a:gd name="connsiteY4" fmla="*/ 10000 h 10000"/>
              <a:gd name="connsiteX5" fmla="*/ 41 w 10041"/>
              <a:gd name="connsiteY5" fmla="*/ 5000 h 10000"/>
              <a:gd name="connsiteX6" fmla="*/ 3272 w 10041"/>
              <a:gd name="connsiteY6" fmla="*/ 645 h 10000"/>
              <a:gd name="connsiteX0" fmla="*/ 4657 w 10107"/>
              <a:gd name="connsiteY0" fmla="*/ 826 h 10000"/>
              <a:gd name="connsiteX1" fmla="*/ 10107 w 10107"/>
              <a:gd name="connsiteY1" fmla="*/ 0 h 10000"/>
              <a:gd name="connsiteX2" fmla="*/ 8440 w 10107"/>
              <a:gd name="connsiteY2" fmla="*/ 5000 h 10000"/>
              <a:gd name="connsiteX3" fmla="*/ 10107 w 10107"/>
              <a:gd name="connsiteY3" fmla="*/ 10000 h 10000"/>
              <a:gd name="connsiteX4" fmla="*/ 1774 w 10107"/>
              <a:gd name="connsiteY4" fmla="*/ 10000 h 10000"/>
              <a:gd name="connsiteX5" fmla="*/ 107 w 10107"/>
              <a:gd name="connsiteY5" fmla="*/ 5000 h 10000"/>
              <a:gd name="connsiteX6" fmla="*/ 4657 w 10107"/>
              <a:gd name="connsiteY6" fmla="*/ 826 h 10000"/>
              <a:gd name="connsiteX0" fmla="*/ 7192 w 10252"/>
              <a:gd name="connsiteY0" fmla="*/ 731 h 10000"/>
              <a:gd name="connsiteX1" fmla="*/ 10252 w 10252"/>
              <a:gd name="connsiteY1" fmla="*/ 0 h 10000"/>
              <a:gd name="connsiteX2" fmla="*/ 8585 w 10252"/>
              <a:gd name="connsiteY2" fmla="*/ 5000 h 10000"/>
              <a:gd name="connsiteX3" fmla="*/ 10252 w 10252"/>
              <a:gd name="connsiteY3" fmla="*/ 10000 h 10000"/>
              <a:gd name="connsiteX4" fmla="*/ 1919 w 10252"/>
              <a:gd name="connsiteY4" fmla="*/ 10000 h 10000"/>
              <a:gd name="connsiteX5" fmla="*/ 252 w 10252"/>
              <a:gd name="connsiteY5" fmla="*/ 5000 h 10000"/>
              <a:gd name="connsiteX6" fmla="*/ 7192 w 10252"/>
              <a:gd name="connsiteY6" fmla="*/ 731 h 10000"/>
              <a:gd name="connsiteX0" fmla="*/ 7390 w 10264"/>
              <a:gd name="connsiteY0" fmla="*/ 553 h 10000"/>
              <a:gd name="connsiteX1" fmla="*/ 10264 w 10264"/>
              <a:gd name="connsiteY1" fmla="*/ 0 h 10000"/>
              <a:gd name="connsiteX2" fmla="*/ 8597 w 10264"/>
              <a:gd name="connsiteY2" fmla="*/ 5000 h 10000"/>
              <a:gd name="connsiteX3" fmla="*/ 10264 w 10264"/>
              <a:gd name="connsiteY3" fmla="*/ 10000 h 10000"/>
              <a:gd name="connsiteX4" fmla="*/ 1931 w 10264"/>
              <a:gd name="connsiteY4" fmla="*/ 10000 h 10000"/>
              <a:gd name="connsiteX5" fmla="*/ 264 w 10264"/>
              <a:gd name="connsiteY5" fmla="*/ 5000 h 10000"/>
              <a:gd name="connsiteX6" fmla="*/ 7390 w 10264"/>
              <a:gd name="connsiteY6" fmla="*/ 553 h 10000"/>
              <a:gd name="connsiteX0" fmla="*/ 5650 w 8524"/>
              <a:gd name="connsiteY0" fmla="*/ 553 h 10000"/>
              <a:gd name="connsiteX1" fmla="*/ 8524 w 8524"/>
              <a:gd name="connsiteY1" fmla="*/ 0 h 10000"/>
              <a:gd name="connsiteX2" fmla="*/ 6857 w 8524"/>
              <a:gd name="connsiteY2" fmla="*/ 5000 h 10000"/>
              <a:gd name="connsiteX3" fmla="*/ 8524 w 8524"/>
              <a:gd name="connsiteY3" fmla="*/ 10000 h 10000"/>
              <a:gd name="connsiteX4" fmla="*/ 191 w 8524"/>
              <a:gd name="connsiteY4" fmla="*/ 10000 h 10000"/>
              <a:gd name="connsiteX5" fmla="*/ 2857 w 8524"/>
              <a:gd name="connsiteY5" fmla="*/ 5100 h 10000"/>
              <a:gd name="connsiteX6" fmla="*/ 5650 w 8524"/>
              <a:gd name="connsiteY6" fmla="*/ 553 h 10000"/>
              <a:gd name="connsiteX0" fmla="*/ 5169 w 8541"/>
              <a:gd name="connsiteY0" fmla="*/ 553 h 10000"/>
              <a:gd name="connsiteX1" fmla="*/ 8541 w 8541"/>
              <a:gd name="connsiteY1" fmla="*/ 0 h 10000"/>
              <a:gd name="connsiteX2" fmla="*/ 6585 w 8541"/>
              <a:gd name="connsiteY2" fmla="*/ 5000 h 10000"/>
              <a:gd name="connsiteX3" fmla="*/ 8541 w 8541"/>
              <a:gd name="connsiteY3" fmla="*/ 10000 h 10000"/>
              <a:gd name="connsiteX4" fmla="*/ 332 w 8541"/>
              <a:gd name="connsiteY4" fmla="*/ 9217 h 10000"/>
              <a:gd name="connsiteX5" fmla="*/ 1893 w 8541"/>
              <a:gd name="connsiteY5" fmla="*/ 5100 h 10000"/>
              <a:gd name="connsiteX6" fmla="*/ 5169 w 8541"/>
              <a:gd name="connsiteY6" fmla="*/ 553 h 10000"/>
              <a:gd name="connsiteX0" fmla="*/ 5893 w 9841"/>
              <a:gd name="connsiteY0" fmla="*/ 553 h 10000"/>
              <a:gd name="connsiteX1" fmla="*/ 9841 w 9841"/>
              <a:gd name="connsiteY1" fmla="*/ 0 h 10000"/>
              <a:gd name="connsiteX2" fmla="*/ 7551 w 9841"/>
              <a:gd name="connsiteY2" fmla="*/ 5000 h 10000"/>
              <a:gd name="connsiteX3" fmla="*/ 9841 w 9841"/>
              <a:gd name="connsiteY3" fmla="*/ 10000 h 10000"/>
              <a:gd name="connsiteX4" fmla="*/ 408 w 9841"/>
              <a:gd name="connsiteY4" fmla="*/ 9394 h 10000"/>
              <a:gd name="connsiteX5" fmla="*/ 2057 w 9841"/>
              <a:gd name="connsiteY5" fmla="*/ 5100 h 10000"/>
              <a:gd name="connsiteX6" fmla="*/ 5893 w 9841"/>
              <a:gd name="connsiteY6" fmla="*/ 553 h 10000"/>
              <a:gd name="connsiteX0" fmla="*/ 5988 w 10000"/>
              <a:gd name="connsiteY0" fmla="*/ 27 h 9474"/>
              <a:gd name="connsiteX1" fmla="*/ 9325 w 10000"/>
              <a:gd name="connsiteY1" fmla="*/ 0 h 9474"/>
              <a:gd name="connsiteX2" fmla="*/ 7673 w 10000"/>
              <a:gd name="connsiteY2" fmla="*/ 4474 h 9474"/>
              <a:gd name="connsiteX3" fmla="*/ 10000 w 10000"/>
              <a:gd name="connsiteY3" fmla="*/ 9474 h 9474"/>
              <a:gd name="connsiteX4" fmla="*/ 415 w 10000"/>
              <a:gd name="connsiteY4" fmla="*/ 8868 h 9474"/>
              <a:gd name="connsiteX5" fmla="*/ 2090 w 10000"/>
              <a:gd name="connsiteY5" fmla="*/ 4574 h 9474"/>
              <a:gd name="connsiteX6" fmla="*/ 5988 w 10000"/>
              <a:gd name="connsiteY6" fmla="*/ 27 h 9474"/>
              <a:gd name="connsiteX0" fmla="*/ 5583 w 9595"/>
              <a:gd name="connsiteY0" fmla="*/ 28 h 10000"/>
              <a:gd name="connsiteX1" fmla="*/ 8920 w 9595"/>
              <a:gd name="connsiteY1" fmla="*/ 0 h 10000"/>
              <a:gd name="connsiteX2" fmla="*/ 7268 w 9595"/>
              <a:gd name="connsiteY2" fmla="*/ 4722 h 10000"/>
              <a:gd name="connsiteX3" fmla="*/ 9595 w 9595"/>
              <a:gd name="connsiteY3" fmla="*/ 10000 h 10000"/>
              <a:gd name="connsiteX4" fmla="*/ 10 w 9595"/>
              <a:gd name="connsiteY4" fmla="*/ 9360 h 10000"/>
              <a:gd name="connsiteX5" fmla="*/ 1685 w 9595"/>
              <a:gd name="connsiteY5" fmla="*/ 4828 h 10000"/>
              <a:gd name="connsiteX6" fmla="*/ 5583 w 9595"/>
              <a:gd name="connsiteY6" fmla="*/ 28 h 10000"/>
              <a:gd name="connsiteX0" fmla="*/ 6319 w 10500"/>
              <a:gd name="connsiteY0" fmla="*/ 28 h 10000"/>
              <a:gd name="connsiteX1" fmla="*/ 9797 w 10500"/>
              <a:gd name="connsiteY1" fmla="*/ 0 h 10000"/>
              <a:gd name="connsiteX2" fmla="*/ 8075 w 10500"/>
              <a:gd name="connsiteY2" fmla="*/ 4722 h 10000"/>
              <a:gd name="connsiteX3" fmla="*/ 10500 w 10500"/>
              <a:gd name="connsiteY3" fmla="*/ 10000 h 10000"/>
              <a:gd name="connsiteX4" fmla="*/ 6 w 10500"/>
              <a:gd name="connsiteY4" fmla="*/ 9352 h 10000"/>
              <a:gd name="connsiteX5" fmla="*/ 2256 w 10500"/>
              <a:gd name="connsiteY5" fmla="*/ 4828 h 10000"/>
              <a:gd name="connsiteX6" fmla="*/ 6319 w 10500"/>
              <a:gd name="connsiteY6" fmla="*/ 28 h 10000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253 w 10500"/>
              <a:gd name="connsiteY1" fmla="*/ 5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264 h 10295"/>
              <a:gd name="connsiteX1" fmla="*/ 9253 w 10500"/>
              <a:gd name="connsiteY1" fmla="*/ 269 h 10295"/>
              <a:gd name="connsiteX2" fmla="*/ 8075 w 10500"/>
              <a:gd name="connsiteY2" fmla="*/ 5017 h 10295"/>
              <a:gd name="connsiteX3" fmla="*/ 10500 w 10500"/>
              <a:gd name="connsiteY3" fmla="*/ 10295 h 10295"/>
              <a:gd name="connsiteX4" fmla="*/ 6 w 10500"/>
              <a:gd name="connsiteY4" fmla="*/ 9647 h 10295"/>
              <a:gd name="connsiteX5" fmla="*/ 2256 w 10500"/>
              <a:gd name="connsiteY5" fmla="*/ 5123 h 10295"/>
              <a:gd name="connsiteX6" fmla="*/ 6254 w 10500"/>
              <a:gd name="connsiteY6" fmla="*/ 264 h 10295"/>
              <a:gd name="connsiteX0" fmla="*/ 6254 w 10500"/>
              <a:gd name="connsiteY0" fmla="*/ 277 h 10308"/>
              <a:gd name="connsiteX1" fmla="*/ 8245 w 10500"/>
              <a:gd name="connsiteY1" fmla="*/ 265 h 10308"/>
              <a:gd name="connsiteX2" fmla="*/ 8075 w 10500"/>
              <a:gd name="connsiteY2" fmla="*/ 5030 h 10308"/>
              <a:gd name="connsiteX3" fmla="*/ 10500 w 10500"/>
              <a:gd name="connsiteY3" fmla="*/ 10308 h 10308"/>
              <a:gd name="connsiteX4" fmla="*/ 6 w 10500"/>
              <a:gd name="connsiteY4" fmla="*/ 9660 h 10308"/>
              <a:gd name="connsiteX5" fmla="*/ 2256 w 10500"/>
              <a:gd name="connsiteY5" fmla="*/ 5136 h 10308"/>
              <a:gd name="connsiteX6" fmla="*/ 6254 w 10500"/>
              <a:gd name="connsiteY6" fmla="*/ 277 h 10308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692"/>
              <a:gd name="connsiteY0" fmla="*/ 284 h 9926"/>
              <a:gd name="connsiteX1" fmla="*/ 9728 w 10692"/>
              <a:gd name="connsiteY1" fmla="*/ 264 h 9926"/>
              <a:gd name="connsiteX2" fmla="*/ 8075 w 10692"/>
              <a:gd name="connsiteY2" fmla="*/ 5037 h 9926"/>
              <a:gd name="connsiteX3" fmla="*/ 10692 w 10692"/>
              <a:gd name="connsiteY3" fmla="*/ 9926 h 9926"/>
              <a:gd name="connsiteX4" fmla="*/ 6 w 10692"/>
              <a:gd name="connsiteY4" fmla="*/ 9667 h 9926"/>
              <a:gd name="connsiteX5" fmla="*/ 2256 w 10692"/>
              <a:gd name="connsiteY5" fmla="*/ 5143 h 9926"/>
              <a:gd name="connsiteX6" fmla="*/ 6254 w 10692"/>
              <a:gd name="connsiteY6" fmla="*/ 284 h 9926"/>
              <a:gd name="connsiteX0" fmla="*/ 5849 w 12707"/>
              <a:gd name="connsiteY0" fmla="*/ 332 h 10046"/>
              <a:gd name="connsiteX1" fmla="*/ 12707 w 12707"/>
              <a:gd name="connsiteY1" fmla="*/ 251 h 10046"/>
              <a:gd name="connsiteX2" fmla="*/ 7552 w 12707"/>
              <a:gd name="connsiteY2" fmla="*/ 5121 h 10046"/>
              <a:gd name="connsiteX3" fmla="*/ 10000 w 12707"/>
              <a:gd name="connsiteY3" fmla="*/ 10046 h 10046"/>
              <a:gd name="connsiteX4" fmla="*/ 6 w 12707"/>
              <a:gd name="connsiteY4" fmla="*/ 9785 h 10046"/>
              <a:gd name="connsiteX5" fmla="*/ 2110 w 12707"/>
              <a:gd name="connsiteY5" fmla="*/ 5227 h 10046"/>
              <a:gd name="connsiteX6" fmla="*/ 5849 w 12707"/>
              <a:gd name="connsiteY6" fmla="*/ 332 h 10046"/>
              <a:gd name="connsiteX0" fmla="*/ 5849 w 13024"/>
              <a:gd name="connsiteY0" fmla="*/ 373 h 10087"/>
              <a:gd name="connsiteX1" fmla="*/ 13024 w 13024"/>
              <a:gd name="connsiteY1" fmla="*/ 239 h 10087"/>
              <a:gd name="connsiteX2" fmla="*/ 7552 w 13024"/>
              <a:gd name="connsiteY2" fmla="*/ 5162 h 10087"/>
              <a:gd name="connsiteX3" fmla="*/ 10000 w 13024"/>
              <a:gd name="connsiteY3" fmla="*/ 10087 h 10087"/>
              <a:gd name="connsiteX4" fmla="*/ 6 w 13024"/>
              <a:gd name="connsiteY4" fmla="*/ 9826 h 10087"/>
              <a:gd name="connsiteX5" fmla="*/ 2110 w 13024"/>
              <a:gd name="connsiteY5" fmla="*/ 5268 h 10087"/>
              <a:gd name="connsiteX6" fmla="*/ 5849 w 13024"/>
              <a:gd name="connsiteY6" fmla="*/ 373 h 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24" h="10087">
                <a:moveTo>
                  <a:pt x="5849" y="373"/>
                </a:moveTo>
                <a:cubicBezTo>
                  <a:pt x="6785" y="375"/>
                  <a:pt x="9153" y="-371"/>
                  <a:pt x="13024" y="239"/>
                </a:cubicBezTo>
                <a:cubicBezTo>
                  <a:pt x="11931" y="-363"/>
                  <a:pt x="8056" y="3521"/>
                  <a:pt x="7552" y="5162"/>
                </a:cubicBezTo>
                <a:cubicBezTo>
                  <a:pt x="7048" y="6803"/>
                  <a:pt x="8749" y="10087"/>
                  <a:pt x="10000" y="10087"/>
                </a:cubicBezTo>
                <a:lnTo>
                  <a:pt x="6" y="9826"/>
                </a:lnTo>
                <a:cubicBezTo>
                  <a:pt x="-101" y="9822"/>
                  <a:pt x="1136" y="6844"/>
                  <a:pt x="2110" y="5268"/>
                </a:cubicBezTo>
                <a:cubicBezTo>
                  <a:pt x="3084" y="3693"/>
                  <a:pt x="5248" y="318"/>
                  <a:pt x="5849" y="37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/>
          <p:cNvSpPr/>
          <p:nvPr userDrawn="1"/>
        </p:nvSpPr>
        <p:spPr>
          <a:xfrm>
            <a:off x="9144000" y="2571750"/>
            <a:ext cx="919895" cy="3379811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/>
          <p:cNvSpPr/>
          <p:nvPr userDrawn="1"/>
        </p:nvSpPr>
        <p:spPr>
          <a:xfrm>
            <a:off x="-919895" y="2571749"/>
            <a:ext cx="919895" cy="3711329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/>
          <p:cNvSpPr/>
          <p:nvPr userDrawn="1"/>
        </p:nvSpPr>
        <p:spPr>
          <a:xfrm rot="5400000">
            <a:off x="4041361" y="572040"/>
            <a:ext cx="919895" cy="10062815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15" name="Bildobjekt 14" descr="Hoganas_Bjuv_logo_CMY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33" y="4645693"/>
            <a:ext cx="917934" cy="258758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636" y="4747039"/>
            <a:ext cx="545008" cy="16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33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G RIGHT EXTE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2379663" y="1314450"/>
            <a:ext cx="6764337" cy="3829050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/>
          </a:p>
        </p:txBody>
      </p:sp>
      <p:sp>
        <p:nvSpPr>
          <p:cNvPr id="8" name="Lagrade data 8"/>
          <p:cNvSpPr/>
          <p:nvPr userDrawn="1"/>
        </p:nvSpPr>
        <p:spPr>
          <a:xfrm rot="15849326">
            <a:off x="3314465" y="14889"/>
            <a:ext cx="2236714" cy="9819564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918 w 10001"/>
              <a:gd name="connsiteY0" fmla="*/ 298 h 10000"/>
              <a:gd name="connsiteX1" fmla="*/ 10001 w 10001"/>
              <a:gd name="connsiteY1" fmla="*/ 0 h 10000"/>
              <a:gd name="connsiteX2" fmla="*/ 8334 w 10001"/>
              <a:gd name="connsiteY2" fmla="*/ 5000 h 10000"/>
              <a:gd name="connsiteX3" fmla="*/ 10001 w 10001"/>
              <a:gd name="connsiteY3" fmla="*/ 10000 h 10000"/>
              <a:gd name="connsiteX4" fmla="*/ 1668 w 10001"/>
              <a:gd name="connsiteY4" fmla="*/ 10000 h 10000"/>
              <a:gd name="connsiteX5" fmla="*/ 1 w 10001"/>
              <a:gd name="connsiteY5" fmla="*/ 5000 h 10000"/>
              <a:gd name="connsiteX6" fmla="*/ 1918 w 10001"/>
              <a:gd name="connsiteY6" fmla="*/ 298 h 10000"/>
              <a:gd name="connsiteX0" fmla="*/ 3272 w 10041"/>
              <a:gd name="connsiteY0" fmla="*/ 645 h 10000"/>
              <a:gd name="connsiteX1" fmla="*/ 10041 w 10041"/>
              <a:gd name="connsiteY1" fmla="*/ 0 h 10000"/>
              <a:gd name="connsiteX2" fmla="*/ 8374 w 10041"/>
              <a:gd name="connsiteY2" fmla="*/ 5000 h 10000"/>
              <a:gd name="connsiteX3" fmla="*/ 10041 w 10041"/>
              <a:gd name="connsiteY3" fmla="*/ 10000 h 10000"/>
              <a:gd name="connsiteX4" fmla="*/ 1708 w 10041"/>
              <a:gd name="connsiteY4" fmla="*/ 10000 h 10000"/>
              <a:gd name="connsiteX5" fmla="*/ 41 w 10041"/>
              <a:gd name="connsiteY5" fmla="*/ 5000 h 10000"/>
              <a:gd name="connsiteX6" fmla="*/ 3272 w 10041"/>
              <a:gd name="connsiteY6" fmla="*/ 645 h 10000"/>
              <a:gd name="connsiteX0" fmla="*/ 4657 w 10107"/>
              <a:gd name="connsiteY0" fmla="*/ 826 h 10000"/>
              <a:gd name="connsiteX1" fmla="*/ 10107 w 10107"/>
              <a:gd name="connsiteY1" fmla="*/ 0 h 10000"/>
              <a:gd name="connsiteX2" fmla="*/ 8440 w 10107"/>
              <a:gd name="connsiteY2" fmla="*/ 5000 h 10000"/>
              <a:gd name="connsiteX3" fmla="*/ 10107 w 10107"/>
              <a:gd name="connsiteY3" fmla="*/ 10000 h 10000"/>
              <a:gd name="connsiteX4" fmla="*/ 1774 w 10107"/>
              <a:gd name="connsiteY4" fmla="*/ 10000 h 10000"/>
              <a:gd name="connsiteX5" fmla="*/ 107 w 10107"/>
              <a:gd name="connsiteY5" fmla="*/ 5000 h 10000"/>
              <a:gd name="connsiteX6" fmla="*/ 4657 w 10107"/>
              <a:gd name="connsiteY6" fmla="*/ 826 h 10000"/>
              <a:gd name="connsiteX0" fmla="*/ 7192 w 10252"/>
              <a:gd name="connsiteY0" fmla="*/ 731 h 10000"/>
              <a:gd name="connsiteX1" fmla="*/ 10252 w 10252"/>
              <a:gd name="connsiteY1" fmla="*/ 0 h 10000"/>
              <a:gd name="connsiteX2" fmla="*/ 8585 w 10252"/>
              <a:gd name="connsiteY2" fmla="*/ 5000 h 10000"/>
              <a:gd name="connsiteX3" fmla="*/ 10252 w 10252"/>
              <a:gd name="connsiteY3" fmla="*/ 10000 h 10000"/>
              <a:gd name="connsiteX4" fmla="*/ 1919 w 10252"/>
              <a:gd name="connsiteY4" fmla="*/ 10000 h 10000"/>
              <a:gd name="connsiteX5" fmla="*/ 252 w 10252"/>
              <a:gd name="connsiteY5" fmla="*/ 5000 h 10000"/>
              <a:gd name="connsiteX6" fmla="*/ 7192 w 10252"/>
              <a:gd name="connsiteY6" fmla="*/ 731 h 10000"/>
              <a:gd name="connsiteX0" fmla="*/ 7390 w 10264"/>
              <a:gd name="connsiteY0" fmla="*/ 553 h 10000"/>
              <a:gd name="connsiteX1" fmla="*/ 10264 w 10264"/>
              <a:gd name="connsiteY1" fmla="*/ 0 h 10000"/>
              <a:gd name="connsiteX2" fmla="*/ 8597 w 10264"/>
              <a:gd name="connsiteY2" fmla="*/ 5000 h 10000"/>
              <a:gd name="connsiteX3" fmla="*/ 10264 w 10264"/>
              <a:gd name="connsiteY3" fmla="*/ 10000 h 10000"/>
              <a:gd name="connsiteX4" fmla="*/ 1931 w 10264"/>
              <a:gd name="connsiteY4" fmla="*/ 10000 h 10000"/>
              <a:gd name="connsiteX5" fmla="*/ 264 w 10264"/>
              <a:gd name="connsiteY5" fmla="*/ 5000 h 10000"/>
              <a:gd name="connsiteX6" fmla="*/ 7390 w 10264"/>
              <a:gd name="connsiteY6" fmla="*/ 553 h 10000"/>
              <a:gd name="connsiteX0" fmla="*/ 5650 w 8524"/>
              <a:gd name="connsiteY0" fmla="*/ 553 h 10000"/>
              <a:gd name="connsiteX1" fmla="*/ 8524 w 8524"/>
              <a:gd name="connsiteY1" fmla="*/ 0 h 10000"/>
              <a:gd name="connsiteX2" fmla="*/ 6857 w 8524"/>
              <a:gd name="connsiteY2" fmla="*/ 5000 h 10000"/>
              <a:gd name="connsiteX3" fmla="*/ 8524 w 8524"/>
              <a:gd name="connsiteY3" fmla="*/ 10000 h 10000"/>
              <a:gd name="connsiteX4" fmla="*/ 191 w 8524"/>
              <a:gd name="connsiteY4" fmla="*/ 10000 h 10000"/>
              <a:gd name="connsiteX5" fmla="*/ 2857 w 8524"/>
              <a:gd name="connsiteY5" fmla="*/ 5100 h 10000"/>
              <a:gd name="connsiteX6" fmla="*/ 5650 w 8524"/>
              <a:gd name="connsiteY6" fmla="*/ 553 h 10000"/>
              <a:gd name="connsiteX0" fmla="*/ 5169 w 8541"/>
              <a:gd name="connsiteY0" fmla="*/ 553 h 10000"/>
              <a:gd name="connsiteX1" fmla="*/ 8541 w 8541"/>
              <a:gd name="connsiteY1" fmla="*/ 0 h 10000"/>
              <a:gd name="connsiteX2" fmla="*/ 6585 w 8541"/>
              <a:gd name="connsiteY2" fmla="*/ 5000 h 10000"/>
              <a:gd name="connsiteX3" fmla="*/ 8541 w 8541"/>
              <a:gd name="connsiteY3" fmla="*/ 10000 h 10000"/>
              <a:gd name="connsiteX4" fmla="*/ 332 w 8541"/>
              <a:gd name="connsiteY4" fmla="*/ 9217 h 10000"/>
              <a:gd name="connsiteX5" fmla="*/ 1893 w 8541"/>
              <a:gd name="connsiteY5" fmla="*/ 5100 h 10000"/>
              <a:gd name="connsiteX6" fmla="*/ 5169 w 8541"/>
              <a:gd name="connsiteY6" fmla="*/ 553 h 10000"/>
              <a:gd name="connsiteX0" fmla="*/ 5893 w 9841"/>
              <a:gd name="connsiteY0" fmla="*/ 553 h 10000"/>
              <a:gd name="connsiteX1" fmla="*/ 9841 w 9841"/>
              <a:gd name="connsiteY1" fmla="*/ 0 h 10000"/>
              <a:gd name="connsiteX2" fmla="*/ 7551 w 9841"/>
              <a:gd name="connsiteY2" fmla="*/ 5000 h 10000"/>
              <a:gd name="connsiteX3" fmla="*/ 9841 w 9841"/>
              <a:gd name="connsiteY3" fmla="*/ 10000 h 10000"/>
              <a:gd name="connsiteX4" fmla="*/ 408 w 9841"/>
              <a:gd name="connsiteY4" fmla="*/ 9394 h 10000"/>
              <a:gd name="connsiteX5" fmla="*/ 2057 w 9841"/>
              <a:gd name="connsiteY5" fmla="*/ 5100 h 10000"/>
              <a:gd name="connsiteX6" fmla="*/ 5893 w 9841"/>
              <a:gd name="connsiteY6" fmla="*/ 553 h 10000"/>
              <a:gd name="connsiteX0" fmla="*/ 5988 w 10000"/>
              <a:gd name="connsiteY0" fmla="*/ 27 h 9474"/>
              <a:gd name="connsiteX1" fmla="*/ 9325 w 10000"/>
              <a:gd name="connsiteY1" fmla="*/ 0 h 9474"/>
              <a:gd name="connsiteX2" fmla="*/ 7673 w 10000"/>
              <a:gd name="connsiteY2" fmla="*/ 4474 h 9474"/>
              <a:gd name="connsiteX3" fmla="*/ 10000 w 10000"/>
              <a:gd name="connsiteY3" fmla="*/ 9474 h 9474"/>
              <a:gd name="connsiteX4" fmla="*/ 415 w 10000"/>
              <a:gd name="connsiteY4" fmla="*/ 8868 h 9474"/>
              <a:gd name="connsiteX5" fmla="*/ 2090 w 10000"/>
              <a:gd name="connsiteY5" fmla="*/ 4574 h 9474"/>
              <a:gd name="connsiteX6" fmla="*/ 5988 w 10000"/>
              <a:gd name="connsiteY6" fmla="*/ 27 h 9474"/>
              <a:gd name="connsiteX0" fmla="*/ 5583 w 9595"/>
              <a:gd name="connsiteY0" fmla="*/ 28 h 10000"/>
              <a:gd name="connsiteX1" fmla="*/ 8920 w 9595"/>
              <a:gd name="connsiteY1" fmla="*/ 0 h 10000"/>
              <a:gd name="connsiteX2" fmla="*/ 7268 w 9595"/>
              <a:gd name="connsiteY2" fmla="*/ 4722 h 10000"/>
              <a:gd name="connsiteX3" fmla="*/ 9595 w 9595"/>
              <a:gd name="connsiteY3" fmla="*/ 10000 h 10000"/>
              <a:gd name="connsiteX4" fmla="*/ 10 w 9595"/>
              <a:gd name="connsiteY4" fmla="*/ 9360 h 10000"/>
              <a:gd name="connsiteX5" fmla="*/ 1685 w 9595"/>
              <a:gd name="connsiteY5" fmla="*/ 4828 h 10000"/>
              <a:gd name="connsiteX6" fmla="*/ 5583 w 9595"/>
              <a:gd name="connsiteY6" fmla="*/ 28 h 10000"/>
              <a:gd name="connsiteX0" fmla="*/ 6319 w 10500"/>
              <a:gd name="connsiteY0" fmla="*/ 28 h 10000"/>
              <a:gd name="connsiteX1" fmla="*/ 9797 w 10500"/>
              <a:gd name="connsiteY1" fmla="*/ 0 h 10000"/>
              <a:gd name="connsiteX2" fmla="*/ 8075 w 10500"/>
              <a:gd name="connsiteY2" fmla="*/ 4722 h 10000"/>
              <a:gd name="connsiteX3" fmla="*/ 10500 w 10500"/>
              <a:gd name="connsiteY3" fmla="*/ 10000 h 10000"/>
              <a:gd name="connsiteX4" fmla="*/ 6 w 10500"/>
              <a:gd name="connsiteY4" fmla="*/ 9352 h 10000"/>
              <a:gd name="connsiteX5" fmla="*/ 2256 w 10500"/>
              <a:gd name="connsiteY5" fmla="*/ 4828 h 10000"/>
              <a:gd name="connsiteX6" fmla="*/ 6319 w 10500"/>
              <a:gd name="connsiteY6" fmla="*/ 28 h 10000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253 w 10500"/>
              <a:gd name="connsiteY1" fmla="*/ 5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264 h 10295"/>
              <a:gd name="connsiteX1" fmla="*/ 9253 w 10500"/>
              <a:gd name="connsiteY1" fmla="*/ 269 h 10295"/>
              <a:gd name="connsiteX2" fmla="*/ 8075 w 10500"/>
              <a:gd name="connsiteY2" fmla="*/ 5017 h 10295"/>
              <a:gd name="connsiteX3" fmla="*/ 10500 w 10500"/>
              <a:gd name="connsiteY3" fmla="*/ 10295 h 10295"/>
              <a:gd name="connsiteX4" fmla="*/ 6 w 10500"/>
              <a:gd name="connsiteY4" fmla="*/ 9647 h 10295"/>
              <a:gd name="connsiteX5" fmla="*/ 2256 w 10500"/>
              <a:gd name="connsiteY5" fmla="*/ 5123 h 10295"/>
              <a:gd name="connsiteX6" fmla="*/ 6254 w 10500"/>
              <a:gd name="connsiteY6" fmla="*/ 264 h 10295"/>
              <a:gd name="connsiteX0" fmla="*/ 6254 w 10500"/>
              <a:gd name="connsiteY0" fmla="*/ 277 h 10308"/>
              <a:gd name="connsiteX1" fmla="*/ 8245 w 10500"/>
              <a:gd name="connsiteY1" fmla="*/ 265 h 10308"/>
              <a:gd name="connsiteX2" fmla="*/ 8075 w 10500"/>
              <a:gd name="connsiteY2" fmla="*/ 5030 h 10308"/>
              <a:gd name="connsiteX3" fmla="*/ 10500 w 10500"/>
              <a:gd name="connsiteY3" fmla="*/ 10308 h 10308"/>
              <a:gd name="connsiteX4" fmla="*/ 6 w 10500"/>
              <a:gd name="connsiteY4" fmla="*/ 9660 h 10308"/>
              <a:gd name="connsiteX5" fmla="*/ 2256 w 10500"/>
              <a:gd name="connsiteY5" fmla="*/ 5136 h 10308"/>
              <a:gd name="connsiteX6" fmla="*/ 6254 w 10500"/>
              <a:gd name="connsiteY6" fmla="*/ 277 h 10308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692"/>
              <a:gd name="connsiteY0" fmla="*/ 284 h 9926"/>
              <a:gd name="connsiteX1" fmla="*/ 9728 w 10692"/>
              <a:gd name="connsiteY1" fmla="*/ 264 h 9926"/>
              <a:gd name="connsiteX2" fmla="*/ 8075 w 10692"/>
              <a:gd name="connsiteY2" fmla="*/ 5037 h 9926"/>
              <a:gd name="connsiteX3" fmla="*/ 10692 w 10692"/>
              <a:gd name="connsiteY3" fmla="*/ 9926 h 9926"/>
              <a:gd name="connsiteX4" fmla="*/ 6 w 10692"/>
              <a:gd name="connsiteY4" fmla="*/ 9667 h 9926"/>
              <a:gd name="connsiteX5" fmla="*/ 2256 w 10692"/>
              <a:gd name="connsiteY5" fmla="*/ 5143 h 9926"/>
              <a:gd name="connsiteX6" fmla="*/ 6254 w 10692"/>
              <a:gd name="connsiteY6" fmla="*/ 284 h 9926"/>
              <a:gd name="connsiteX0" fmla="*/ 5849 w 12707"/>
              <a:gd name="connsiteY0" fmla="*/ 332 h 10046"/>
              <a:gd name="connsiteX1" fmla="*/ 12707 w 12707"/>
              <a:gd name="connsiteY1" fmla="*/ 251 h 10046"/>
              <a:gd name="connsiteX2" fmla="*/ 7552 w 12707"/>
              <a:gd name="connsiteY2" fmla="*/ 5121 h 10046"/>
              <a:gd name="connsiteX3" fmla="*/ 10000 w 12707"/>
              <a:gd name="connsiteY3" fmla="*/ 10046 h 10046"/>
              <a:gd name="connsiteX4" fmla="*/ 6 w 12707"/>
              <a:gd name="connsiteY4" fmla="*/ 9785 h 10046"/>
              <a:gd name="connsiteX5" fmla="*/ 2110 w 12707"/>
              <a:gd name="connsiteY5" fmla="*/ 5227 h 10046"/>
              <a:gd name="connsiteX6" fmla="*/ 5849 w 12707"/>
              <a:gd name="connsiteY6" fmla="*/ 332 h 10046"/>
              <a:gd name="connsiteX0" fmla="*/ 5849 w 13024"/>
              <a:gd name="connsiteY0" fmla="*/ 373 h 10087"/>
              <a:gd name="connsiteX1" fmla="*/ 13024 w 13024"/>
              <a:gd name="connsiteY1" fmla="*/ 239 h 10087"/>
              <a:gd name="connsiteX2" fmla="*/ 7552 w 13024"/>
              <a:gd name="connsiteY2" fmla="*/ 5162 h 10087"/>
              <a:gd name="connsiteX3" fmla="*/ 10000 w 13024"/>
              <a:gd name="connsiteY3" fmla="*/ 10087 h 10087"/>
              <a:gd name="connsiteX4" fmla="*/ 6 w 13024"/>
              <a:gd name="connsiteY4" fmla="*/ 9826 h 10087"/>
              <a:gd name="connsiteX5" fmla="*/ 2110 w 13024"/>
              <a:gd name="connsiteY5" fmla="*/ 5268 h 10087"/>
              <a:gd name="connsiteX6" fmla="*/ 5849 w 13024"/>
              <a:gd name="connsiteY6" fmla="*/ 373 h 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24" h="10087">
                <a:moveTo>
                  <a:pt x="5849" y="373"/>
                </a:moveTo>
                <a:cubicBezTo>
                  <a:pt x="6785" y="375"/>
                  <a:pt x="9153" y="-371"/>
                  <a:pt x="13024" y="239"/>
                </a:cubicBezTo>
                <a:cubicBezTo>
                  <a:pt x="11931" y="-363"/>
                  <a:pt x="8056" y="3521"/>
                  <a:pt x="7552" y="5162"/>
                </a:cubicBezTo>
                <a:cubicBezTo>
                  <a:pt x="7048" y="6803"/>
                  <a:pt x="8749" y="10087"/>
                  <a:pt x="10000" y="10087"/>
                </a:cubicBezTo>
                <a:lnTo>
                  <a:pt x="6" y="9826"/>
                </a:lnTo>
                <a:cubicBezTo>
                  <a:pt x="-101" y="9822"/>
                  <a:pt x="1136" y="6844"/>
                  <a:pt x="2110" y="5268"/>
                </a:cubicBezTo>
                <a:cubicBezTo>
                  <a:pt x="3084" y="3693"/>
                  <a:pt x="5248" y="318"/>
                  <a:pt x="5849" y="37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447039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09F30-8BBC-E84F-B19F-C0A22ED2E656}" type="datetime1">
              <a:rPr lang="sv-SE" smtClean="0"/>
              <a:t>2017-03-01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9"/>
          <p:cNvSpPr/>
          <p:nvPr userDrawn="1"/>
        </p:nvSpPr>
        <p:spPr>
          <a:xfrm>
            <a:off x="9144000" y="2571750"/>
            <a:ext cx="919895" cy="3379811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/>
          <p:cNvSpPr/>
          <p:nvPr userDrawn="1"/>
        </p:nvSpPr>
        <p:spPr>
          <a:xfrm>
            <a:off x="-919895" y="2571749"/>
            <a:ext cx="919895" cy="3711329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/>
          <p:cNvSpPr/>
          <p:nvPr userDrawn="1"/>
        </p:nvSpPr>
        <p:spPr>
          <a:xfrm rot="5400000">
            <a:off x="4041361" y="572040"/>
            <a:ext cx="919895" cy="10062815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4" name="Bildobjekt 13" descr="Hoganas_Bjuv_logo_CMY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33" y="4645693"/>
            <a:ext cx="917934" cy="258758"/>
          </a:xfrm>
          <a:prstGeom prst="rect">
            <a:avLst/>
          </a:prstGeom>
        </p:spPr>
      </p:pic>
      <p:pic>
        <p:nvPicPr>
          <p:cNvPr id="16" name="Bildobjekt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636" y="4747039"/>
            <a:ext cx="545008" cy="16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05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F76F2-8F70-374C-ADDA-42B7DF3A87FE}" type="datetime1">
              <a:rPr lang="sv-SE" smtClean="0"/>
              <a:t>2017-03-01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2069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A711-7A26-3340-8324-0C9B73DCF953}" type="datetime1">
              <a:rPr lang="sv-SE" smtClean="0"/>
              <a:t>2017-03-01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7892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agrade data 8"/>
          <p:cNvSpPr/>
          <p:nvPr/>
        </p:nvSpPr>
        <p:spPr>
          <a:xfrm rot="15849326">
            <a:off x="3314465" y="14889"/>
            <a:ext cx="2236714" cy="9819564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918 w 10001"/>
              <a:gd name="connsiteY0" fmla="*/ 298 h 10000"/>
              <a:gd name="connsiteX1" fmla="*/ 10001 w 10001"/>
              <a:gd name="connsiteY1" fmla="*/ 0 h 10000"/>
              <a:gd name="connsiteX2" fmla="*/ 8334 w 10001"/>
              <a:gd name="connsiteY2" fmla="*/ 5000 h 10000"/>
              <a:gd name="connsiteX3" fmla="*/ 10001 w 10001"/>
              <a:gd name="connsiteY3" fmla="*/ 10000 h 10000"/>
              <a:gd name="connsiteX4" fmla="*/ 1668 w 10001"/>
              <a:gd name="connsiteY4" fmla="*/ 10000 h 10000"/>
              <a:gd name="connsiteX5" fmla="*/ 1 w 10001"/>
              <a:gd name="connsiteY5" fmla="*/ 5000 h 10000"/>
              <a:gd name="connsiteX6" fmla="*/ 1918 w 10001"/>
              <a:gd name="connsiteY6" fmla="*/ 298 h 10000"/>
              <a:gd name="connsiteX0" fmla="*/ 3272 w 10041"/>
              <a:gd name="connsiteY0" fmla="*/ 645 h 10000"/>
              <a:gd name="connsiteX1" fmla="*/ 10041 w 10041"/>
              <a:gd name="connsiteY1" fmla="*/ 0 h 10000"/>
              <a:gd name="connsiteX2" fmla="*/ 8374 w 10041"/>
              <a:gd name="connsiteY2" fmla="*/ 5000 h 10000"/>
              <a:gd name="connsiteX3" fmla="*/ 10041 w 10041"/>
              <a:gd name="connsiteY3" fmla="*/ 10000 h 10000"/>
              <a:gd name="connsiteX4" fmla="*/ 1708 w 10041"/>
              <a:gd name="connsiteY4" fmla="*/ 10000 h 10000"/>
              <a:gd name="connsiteX5" fmla="*/ 41 w 10041"/>
              <a:gd name="connsiteY5" fmla="*/ 5000 h 10000"/>
              <a:gd name="connsiteX6" fmla="*/ 3272 w 10041"/>
              <a:gd name="connsiteY6" fmla="*/ 645 h 10000"/>
              <a:gd name="connsiteX0" fmla="*/ 4657 w 10107"/>
              <a:gd name="connsiteY0" fmla="*/ 826 h 10000"/>
              <a:gd name="connsiteX1" fmla="*/ 10107 w 10107"/>
              <a:gd name="connsiteY1" fmla="*/ 0 h 10000"/>
              <a:gd name="connsiteX2" fmla="*/ 8440 w 10107"/>
              <a:gd name="connsiteY2" fmla="*/ 5000 h 10000"/>
              <a:gd name="connsiteX3" fmla="*/ 10107 w 10107"/>
              <a:gd name="connsiteY3" fmla="*/ 10000 h 10000"/>
              <a:gd name="connsiteX4" fmla="*/ 1774 w 10107"/>
              <a:gd name="connsiteY4" fmla="*/ 10000 h 10000"/>
              <a:gd name="connsiteX5" fmla="*/ 107 w 10107"/>
              <a:gd name="connsiteY5" fmla="*/ 5000 h 10000"/>
              <a:gd name="connsiteX6" fmla="*/ 4657 w 10107"/>
              <a:gd name="connsiteY6" fmla="*/ 826 h 10000"/>
              <a:gd name="connsiteX0" fmla="*/ 7192 w 10252"/>
              <a:gd name="connsiteY0" fmla="*/ 731 h 10000"/>
              <a:gd name="connsiteX1" fmla="*/ 10252 w 10252"/>
              <a:gd name="connsiteY1" fmla="*/ 0 h 10000"/>
              <a:gd name="connsiteX2" fmla="*/ 8585 w 10252"/>
              <a:gd name="connsiteY2" fmla="*/ 5000 h 10000"/>
              <a:gd name="connsiteX3" fmla="*/ 10252 w 10252"/>
              <a:gd name="connsiteY3" fmla="*/ 10000 h 10000"/>
              <a:gd name="connsiteX4" fmla="*/ 1919 w 10252"/>
              <a:gd name="connsiteY4" fmla="*/ 10000 h 10000"/>
              <a:gd name="connsiteX5" fmla="*/ 252 w 10252"/>
              <a:gd name="connsiteY5" fmla="*/ 5000 h 10000"/>
              <a:gd name="connsiteX6" fmla="*/ 7192 w 10252"/>
              <a:gd name="connsiteY6" fmla="*/ 731 h 10000"/>
              <a:gd name="connsiteX0" fmla="*/ 7390 w 10264"/>
              <a:gd name="connsiteY0" fmla="*/ 553 h 10000"/>
              <a:gd name="connsiteX1" fmla="*/ 10264 w 10264"/>
              <a:gd name="connsiteY1" fmla="*/ 0 h 10000"/>
              <a:gd name="connsiteX2" fmla="*/ 8597 w 10264"/>
              <a:gd name="connsiteY2" fmla="*/ 5000 h 10000"/>
              <a:gd name="connsiteX3" fmla="*/ 10264 w 10264"/>
              <a:gd name="connsiteY3" fmla="*/ 10000 h 10000"/>
              <a:gd name="connsiteX4" fmla="*/ 1931 w 10264"/>
              <a:gd name="connsiteY4" fmla="*/ 10000 h 10000"/>
              <a:gd name="connsiteX5" fmla="*/ 264 w 10264"/>
              <a:gd name="connsiteY5" fmla="*/ 5000 h 10000"/>
              <a:gd name="connsiteX6" fmla="*/ 7390 w 10264"/>
              <a:gd name="connsiteY6" fmla="*/ 553 h 10000"/>
              <a:gd name="connsiteX0" fmla="*/ 5650 w 8524"/>
              <a:gd name="connsiteY0" fmla="*/ 553 h 10000"/>
              <a:gd name="connsiteX1" fmla="*/ 8524 w 8524"/>
              <a:gd name="connsiteY1" fmla="*/ 0 h 10000"/>
              <a:gd name="connsiteX2" fmla="*/ 6857 w 8524"/>
              <a:gd name="connsiteY2" fmla="*/ 5000 h 10000"/>
              <a:gd name="connsiteX3" fmla="*/ 8524 w 8524"/>
              <a:gd name="connsiteY3" fmla="*/ 10000 h 10000"/>
              <a:gd name="connsiteX4" fmla="*/ 191 w 8524"/>
              <a:gd name="connsiteY4" fmla="*/ 10000 h 10000"/>
              <a:gd name="connsiteX5" fmla="*/ 2857 w 8524"/>
              <a:gd name="connsiteY5" fmla="*/ 5100 h 10000"/>
              <a:gd name="connsiteX6" fmla="*/ 5650 w 8524"/>
              <a:gd name="connsiteY6" fmla="*/ 553 h 10000"/>
              <a:gd name="connsiteX0" fmla="*/ 5169 w 8541"/>
              <a:gd name="connsiteY0" fmla="*/ 553 h 10000"/>
              <a:gd name="connsiteX1" fmla="*/ 8541 w 8541"/>
              <a:gd name="connsiteY1" fmla="*/ 0 h 10000"/>
              <a:gd name="connsiteX2" fmla="*/ 6585 w 8541"/>
              <a:gd name="connsiteY2" fmla="*/ 5000 h 10000"/>
              <a:gd name="connsiteX3" fmla="*/ 8541 w 8541"/>
              <a:gd name="connsiteY3" fmla="*/ 10000 h 10000"/>
              <a:gd name="connsiteX4" fmla="*/ 332 w 8541"/>
              <a:gd name="connsiteY4" fmla="*/ 9217 h 10000"/>
              <a:gd name="connsiteX5" fmla="*/ 1893 w 8541"/>
              <a:gd name="connsiteY5" fmla="*/ 5100 h 10000"/>
              <a:gd name="connsiteX6" fmla="*/ 5169 w 8541"/>
              <a:gd name="connsiteY6" fmla="*/ 553 h 10000"/>
              <a:gd name="connsiteX0" fmla="*/ 5893 w 9841"/>
              <a:gd name="connsiteY0" fmla="*/ 553 h 10000"/>
              <a:gd name="connsiteX1" fmla="*/ 9841 w 9841"/>
              <a:gd name="connsiteY1" fmla="*/ 0 h 10000"/>
              <a:gd name="connsiteX2" fmla="*/ 7551 w 9841"/>
              <a:gd name="connsiteY2" fmla="*/ 5000 h 10000"/>
              <a:gd name="connsiteX3" fmla="*/ 9841 w 9841"/>
              <a:gd name="connsiteY3" fmla="*/ 10000 h 10000"/>
              <a:gd name="connsiteX4" fmla="*/ 408 w 9841"/>
              <a:gd name="connsiteY4" fmla="*/ 9394 h 10000"/>
              <a:gd name="connsiteX5" fmla="*/ 2057 w 9841"/>
              <a:gd name="connsiteY5" fmla="*/ 5100 h 10000"/>
              <a:gd name="connsiteX6" fmla="*/ 5893 w 9841"/>
              <a:gd name="connsiteY6" fmla="*/ 553 h 10000"/>
              <a:gd name="connsiteX0" fmla="*/ 5988 w 10000"/>
              <a:gd name="connsiteY0" fmla="*/ 27 h 9474"/>
              <a:gd name="connsiteX1" fmla="*/ 9325 w 10000"/>
              <a:gd name="connsiteY1" fmla="*/ 0 h 9474"/>
              <a:gd name="connsiteX2" fmla="*/ 7673 w 10000"/>
              <a:gd name="connsiteY2" fmla="*/ 4474 h 9474"/>
              <a:gd name="connsiteX3" fmla="*/ 10000 w 10000"/>
              <a:gd name="connsiteY3" fmla="*/ 9474 h 9474"/>
              <a:gd name="connsiteX4" fmla="*/ 415 w 10000"/>
              <a:gd name="connsiteY4" fmla="*/ 8868 h 9474"/>
              <a:gd name="connsiteX5" fmla="*/ 2090 w 10000"/>
              <a:gd name="connsiteY5" fmla="*/ 4574 h 9474"/>
              <a:gd name="connsiteX6" fmla="*/ 5988 w 10000"/>
              <a:gd name="connsiteY6" fmla="*/ 27 h 9474"/>
              <a:gd name="connsiteX0" fmla="*/ 5583 w 9595"/>
              <a:gd name="connsiteY0" fmla="*/ 28 h 10000"/>
              <a:gd name="connsiteX1" fmla="*/ 8920 w 9595"/>
              <a:gd name="connsiteY1" fmla="*/ 0 h 10000"/>
              <a:gd name="connsiteX2" fmla="*/ 7268 w 9595"/>
              <a:gd name="connsiteY2" fmla="*/ 4722 h 10000"/>
              <a:gd name="connsiteX3" fmla="*/ 9595 w 9595"/>
              <a:gd name="connsiteY3" fmla="*/ 10000 h 10000"/>
              <a:gd name="connsiteX4" fmla="*/ 10 w 9595"/>
              <a:gd name="connsiteY4" fmla="*/ 9360 h 10000"/>
              <a:gd name="connsiteX5" fmla="*/ 1685 w 9595"/>
              <a:gd name="connsiteY5" fmla="*/ 4828 h 10000"/>
              <a:gd name="connsiteX6" fmla="*/ 5583 w 9595"/>
              <a:gd name="connsiteY6" fmla="*/ 28 h 10000"/>
              <a:gd name="connsiteX0" fmla="*/ 6319 w 10500"/>
              <a:gd name="connsiteY0" fmla="*/ 28 h 10000"/>
              <a:gd name="connsiteX1" fmla="*/ 9797 w 10500"/>
              <a:gd name="connsiteY1" fmla="*/ 0 h 10000"/>
              <a:gd name="connsiteX2" fmla="*/ 8075 w 10500"/>
              <a:gd name="connsiteY2" fmla="*/ 4722 h 10000"/>
              <a:gd name="connsiteX3" fmla="*/ 10500 w 10500"/>
              <a:gd name="connsiteY3" fmla="*/ 10000 h 10000"/>
              <a:gd name="connsiteX4" fmla="*/ 6 w 10500"/>
              <a:gd name="connsiteY4" fmla="*/ 9352 h 10000"/>
              <a:gd name="connsiteX5" fmla="*/ 2256 w 10500"/>
              <a:gd name="connsiteY5" fmla="*/ 4828 h 10000"/>
              <a:gd name="connsiteX6" fmla="*/ 6319 w 10500"/>
              <a:gd name="connsiteY6" fmla="*/ 28 h 10000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253 w 10500"/>
              <a:gd name="connsiteY1" fmla="*/ 5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264 h 10295"/>
              <a:gd name="connsiteX1" fmla="*/ 9253 w 10500"/>
              <a:gd name="connsiteY1" fmla="*/ 269 h 10295"/>
              <a:gd name="connsiteX2" fmla="*/ 8075 w 10500"/>
              <a:gd name="connsiteY2" fmla="*/ 5017 h 10295"/>
              <a:gd name="connsiteX3" fmla="*/ 10500 w 10500"/>
              <a:gd name="connsiteY3" fmla="*/ 10295 h 10295"/>
              <a:gd name="connsiteX4" fmla="*/ 6 w 10500"/>
              <a:gd name="connsiteY4" fmla="*/ 9647 h 10295"/>
              <a:gd name="connsiteX5" fmla="*/ 2256 w 10500"/>
              <a:gd name="connsiteY5" fmla="*/ 5123 h 10295"/>
              <a:gd name="connsiteX6" fmla="*/ 6254 w 10500"/>
              <a:gd name="connsiteY6" fmla="*/ 264 h 10295"/>
              <a:gd name="connsiteX0" fmla="*/ 6254 w 10500"/>
              <a:gd name="connsiteY0" fmla="*/ 277 h 10308"/>
              <a:gd name="connsiteX1" fmla="*/ 8245 w 10500"/>
              <a:gd name="connsiteY1" fmla="*/ 265 h 10308"/>
              <a:gd name="connsiteX2" fmla="*/ 8075 w 10500"/>
              <a:gd name="connsiteY2" fmla="*/ 5030 h 10308"/>
              <a:gd name="connsiteX3" fmla="*/ 10500 w 10500"/>
              <a:gd name="connsiteY3" fmla="*/ 10308 h 10308"/>
              <a:gd name="connsiteX4" fmla="*/ 6 w 10500"/>
              <a:gd name="connsiteY4" fmla="*/ 9660 h 10308"/>
              <a:gd name="connsiteX5" fmla="*/ 2256 w 10500"/>
              <a:gd name="connsiteY5" fmla="*/ 5136 h 10308"/>
              <a:gd name="connsiteX6" fmla="*/ 6254 w 10500"/>
              <a:gd name="connsiteY6" fmla="*/ 277 h 10308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692"/>
              <a:gd name="connsiteY0" fmla="*/ 284 h 9926"/>
              <a:gd name="connsiteX1" fmla="*/ 9728 w 10692"/>
              <a:gd name="connsiteY1" fmla="*/ 264 h 9926"/>
              <a:gd name="connsiteX2" fmla="*/ 8075 w 10692"/>
              <a:gd name="connsiteY2" fmla="*/ 5037 h 9926"/>
              <a:gd name="connsiteX3" fmla="*/ 10692 w 10692"/>
              <a:gd name="connsiteY3" fmla="*/ 9926 h 9926"/>
              <a:gd name="connsiteX4" fmla="*/ 6 w 10692"/>
              <a:gd name="connsiteY4" fmla="*/ 9667 h 9926"/>
              <a:gd name="connsiteX5" fmla="*/ 2256 w 10692"/>
              <a:gd name="connsiteY5" fmla="*/ 5143 h 9926"/>
              <a:gd name="connsiteX6" fmla="*/ 6254 w 10692"/>
              <a:gd name="connsiteY6" fmla="*/ 284 h 9926"/>
              <a:gd name="connsiteX0" fmla="*/ 5849 w 12707"/>
              <a:gd name="connsiteY0" fmla="*/ 332 h 10046"/>
              <a:gd name="connsiteX1" fmla="*/ 12707 w 12707"/>
              <a:gd name="connsiteY1" fmla="*/ 251 h 10046"/>
              <a:gd name="connsiteX2" fmla="*/ 7552 w 12707"/>
              <a:gd name="connsiteY2" fmla="*/ 5121 h 10046"/>
              <a:gd name="connsiteX3" fmla="*/ 10000 w 12707"/>
              <a:gd name="connsiteY3" fmla="*/ 10046 h 10046"/>
              <a:gd name="connsiteX4" fmla="*/ 6 w 12707"/>
              <a:gd name="connsiteY4" fmla="*/ 9785 h 10046"/>
              <a:gd name="connsiteX5" fmla="*/ 2110 w 12707"/>
              <a:gd name="connsiteY5" fmla="*/ 5227 h 10046"/>
              <a:gd name="connsiteX6" fmla="*/ 5849 w 12707"/>
              <a:gd name="connsiteY6" fmla="*/ 332 h 10046"/>
              <a:gd name="connsiteX0" fmla="*/ 5849 w 13024"/>
              <a:gd name="connsiteY0" fmla="*/ 373 h 10087"/>
              <a:gd name="connsiteX1" fmla="*/ 13024 w 13024"/>
              <a:gd name="connsiteY1" fmla="*/ 239 h 10087"/>
              <a:gd name="connsiteX2" fmla="*/ 7552 w 13024"/>
              <a:gd name="connsiteY2" fmla="*/ 5162 h 10087"/>
              <a:gd name="connsiteX3" fmla="*/ 10000 w 13024"/>
              <a:gd name="connsiteY3" fmla="*/ 10087 h 10087"/>
              <a:gd name="connsiteX4" fmla="*/ 6 w 13024"/>
              <a:gd name="connsiteY4" fmla="*/ 9826 h 10087"/>
              <a:gd name="connsiteX5" fmla="*/ 2110 w 13024"/>
              <a:gd name="connsiteY5" fmla="*/ 5268 h 10087"/>
              <a:gd name="connsiteX6" fmla="*/ 5849 w 13024"/>
              <a:gd name="connsiteY6" fmla="*/ 373 h 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24" h="10087">
                <a:moveTo>
                  <a:pt x="5849" y="373"/>
                </a:moveTo>
                <a:cubicBezTo>
                  <a:pt x="6785" y="375"/>
                  <a:pt x="9153" y="-371"/>
                  <a:pt x="13024" y="239"/>
                </a:cubicBezTo>
                <a:cubicBezTo>
                  <a:pt x="11931" y="-363"/>
                  <a:pt x="8056" y="3521"/>
                  <a:pt x="7552" y="5162"/>
                </a:cubicBezTo>
                <a:cubicBezTo>
                  <a:pt x="7048" y="6803"/>
                  <a:pt x="8749" y="10087"/>
                  <a:pt x="10000" y="10087"/>
                </a:cubicBezTo>
                <a:lnTo>
                  <a:pt x="6" y="9826"/>
                </a:lnTo>
                <a:cubicBezTo>
                  <a:pt x="-101" y="9822"/>
                  <a:pt x="1136" y="6844"/>
                  <a:pt x="2110" y="5268"/>
                </a:cubicBezTo>
                <a:cubicBezTo>
                  <a:pt x="3084" y="3693"/>
                  <a:pt x="5248" y="318"/>
                  <a:pt x="5849" y="37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553200" y="53072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C8BD4-832E-C240-B8DC-9026256FA322}" type="datetime1">
              <a:rPr lang="sv-SE" smtClean="0"/>
              <a:t>2017-03-01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28600" y="5307279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493890" y="475967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47D6D-775D-2841-89B8-43A30D40293F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 descr="Hoganas_Bjuv_logo_CMYK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33" y="4645693"/>
            <a:ext cx="917934" cy="258758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9144000" y="2571750"/>
            <a:ext cx="919895" cy="3379811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/>
          <p:cNvSpPr/>
          <p:nvPr/>
        </p:nvSpPr>
        <p:spPr>
          <a:xfrm>
            <a:off x="-919895" y="2571749"/>
            <a:ext cx="919895" cy="3711329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/>
          <p:cNvSpPr/>
          <p:nvPr/>
        </p:nvSpPr>
        <p:spPr>
          <a:xfrm rot="5400000">
            <a:off x="4041361" y="572040"/>
            <a:ext cx="919895" cy="10062815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636" y="4747039"/>
            <a:ext cx="545008" cy="16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3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0" r:id="rId3"/>
    <p:sldLayoutId id="2147483652" r:id="rId4"/>
    <p:sldLayoutId id="2147483661" r:id="rId5"/>
    <p:sldLayoutId id="2147483659" r:id="rId6"/>
    <p:sldLayoutId id="2147483660" r:id="rId7"/>
    <p:sldLayoutId id="2147483654" r:id="rId8"/>
    <p:sldLayoutId id="2147483655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34000" indent="-1980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2"/>
          </a:solidFill>
          <a:latin typeface="Arial"/>
          <a:ea typeface="+mn-ea"/>
          <a:cs typeface="Arial"/>
        </a:defRPr>
      </a:lvl1pPr>
      <a:lvl2pPr marL="633600" indent="-2124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16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4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1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0.emf"/><Relationship Id="rId4" Type="http://schemas.openxmlformats.org/officeDocument/2006/relationships/oleObject" Target="../embeddings/Microsoft_Excel_97-2003_Worksheet1.xls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4.emf"/><Relationship Id="rId4" Type="http://schemas.openxmlformats.org/officeDocument/2006/relationships/package" Target="../embeddings/Microsoft_Word_Document1.docx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5.emf"/><Relationship Id="rId4" Type="http://schemas.openxmlformats.org/officeDocument/2006/relationships/package" Target="../embeddings/Microsoft_Word_Document2.docx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6.emf"/><Relationship Id="rId4" Type="http://schemas.openxmlformats.org/officeDocument/2006/relationships/package" Target="../embeddings/Microsoft_Word_Document3.docx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7.emf"/><Relationship Id="rId4" Type="http://schemas.openxmlformats.org/officeDocument/2006/relationships/package" Target="../embeddings/Microsoft_Word_Document4.docx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8.emf"/><Relationship Id="rId4" Type="http://schemas.openxmlformats.org/officeDocument/2006/relationships/package" Target="../embeddings/Microsoft_Word_Document5.docx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con.se/" TargetMode="External"/><Relationship Id="rId2" Type="http://schemas.openxmlformats.org/officeDocument/2006/relationships/hyperlink" Target="http://www.hoganasbjuf.com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jpeg"/><Relationship Id="rId4" Type="http://schemas.openxmlformats.org/officeDocument/2006/relationships/hyperlink" Target="mailto:mats.eriksson@hoganasbjuf.se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Огнеупорные решения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для вращающихся печей</a:t>
            </a:r>
            <a:r>
              <a:rPr lang="sv-SE" dirty="0" smtClean="0">
                <a:solidFill>
                  <a:schemeClr val="bg1"/>
                </a:solidFill>
              </a:rPr>
              <a:t>,</a:t>
            </a:r>
            <a:br>
              <a:rPr lang="sv-SE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защита от коррозии и энергосбережение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1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Команда победителей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1" y="1200151"/>
            <a:ext cx="5554132" cy="3394472"/>
          </a:xfrm>
        </p:spPr>
        <p:txBody>
          <a:bodyPr>
            <a:normAutofit/>
          </a:bodyPr>
          <a:lstStyle/>
          <a:p>
            <a:r>
              <a:rPr lang="sv-SE" b="1" dirty="0"/>
              <a:t>Höganäs Bjuf </a:t>
            </a:r>
            <a:r>
              <a:rPr lang="sv-SE" dirty="0"/>
              <a:t> </a:t>
            </a:r>
            <a:r>
              <a:rPr lang="ru-RU" dirty="0" smtClean="0"/>
              <a:t>Специалисты в области огнеупоров</a:t>
            </a:r>
            <a:endParaRPr lang="sv-SE" dirty="0" smtClean="0"/>
          </a:p>
          <a:p>
            <a:r>
              <a:rPr lang="sv-SE" b="1" dirty="0" smtClean="0"/>
              <a:t>Macon</a:t>
            </a:r>
            <a:r>
              <a:rPr lang="sv-SE" dirty="0"/>
              <a:t> </a:t>
            </a:r>
            <a:r>
              <a:rPr lang="ru-RU" dirty="0" smtClean="0"/>
              <a:t>Ведущая компания в области футеровки</a:t>
            </a:r>
            <a:endParaRPr lang="sv-SE" dirty="0" smtClean="0"/>
          </a:p>
          <a:p>
            <a:endParaRPr lang="sv-SE" dirty="0"/>
          </a:p>
          <a:p>
            <a:r>
              <a:rPr lang="sv-SE" b="1" dirty="0" smtClean="0"/>
              <a:t>Höganäs Bjuf/Macon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ru-RU" dirty="0" smtClean="0"/>
              <a:t>Вместе мы создаем высококачественные огнеупорные решения с минимальным воздействием на окружающую среду</a:t>
            </a:r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pPr marL="36000" indent="0">
              <a:buNone/>
            </a:pP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401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43933"/>
            <a:ext cx="8229600" cy="857250"/>
          </a:xfrm>
        </p:spPr>
        <p:txBody>
          <a:bodyPr>
            <a:normAutofit/>
          </a:bodyPr>
          <a:lstStyle/>
          <a:p>
            <a:r>
              <a:rPr lang="ru-RU" altLang="ru-RU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Полный спектр услуг по футеровке для всех отраслей, использующих огнеупорные материалы </a:t>
            </a:r>
            <a:r>
              <a:rPr lang="sv-SE" altLang="ru-RU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11</a:t>
            </a:fld>
            <a:endParaRPr lang="sv-SE"/>
          </a:p>
        </p:txBody>
      </p:sp>
      <p:pic>
        <p:nvPicPr>
          <p:cNvPr id="6" name="Picture 11" descr="Valv KM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90" y="808586"/>
            <a:ext cx="2376487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894898" y="2593576"/>
            <a:ext cx="15744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2"/>
                </a:solidFill>
                <a:latin typeface="Verdana" pitchFamily="34" charset="0"/>
              </a:rPr>
              <a:t>Биоэнергетика</a:t>
            </a:r>
            <a:endParaRPr lang="sv-SE" altLang="ru-RU" sz="14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7066972" y="2591617"/>
            <a:ext cx="5790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solidFill>
                  <a:schemeClr val="tx2"/>
                </a:solidFill>
                <a:latin typeface="Verdana" pitchFamily="34" charset="0"/>
              </a:rPr>
              <a:t>ЦБП</a:t>
            </a:r>
            <a:endParaRPr lang="sv-SE" altLang="ru-RU" sz="14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9" name="Picture 22" descr="blandat 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520" y="808586"/>
            <a:ext cx="2473325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3734269" y="2604171"/>
            <a:ext cx="13901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2"/>
                </a:solidFill>
                <a:latin typeface="Verdana" pitchFamily="34" charset="0"/>
              </a:rPr>
              <a:t>Металлургия</a:t>
            </a:r>
            <a:endParaRPr lang="sv-SE" altLang="ru-RU" sz="14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1" name="Bildobjekt 24" descr="Personal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381" y="806998"/>
            <a:ext cx="2770188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IMG_00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55" y="2899394"/>
            <a:ext cx="2405062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2051086" y="4700353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2"/>
                </a:solidFill>
                <a:latin typeface="Verdana" pitchFamily="34" charset="0"/>
              </a:rPr>
              <a:t>Сжигание отходов</a:t>
            </a:r>
            <a:endParaRPr lang="sv-SE" altLang="ru-RU" sz="14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5097401" y="4767816"/>
            <a:ext cx="19495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2"/>
                </a:solidFill>
                <a:latin typeface="Verdana" pitchFamily="34" charset="0"/>
              </a:rPr>
              <a:t>Фасонные изделия</a:t>
            </a:r>
            <a:endParaRPr lang="sv-SE" altLang="ru-RU" sz="14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5" name="Bildobjekt 28" descr="Trollhättan prefabugn 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 b="23750"/>
          <a:stretch>
            <a:fillRect/>
          </a:stretch>
        </p:blipFill>
        <p:spPr bwMode="auto">
          <a:xfrm>
            <a:off x="4843463" y="2899394"/>
            <a:ext cx="24574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67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 descr="hb_1741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12</a:t>
            </a:fld>
            <a:endParaRPr lang="sv-SE"/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Энергосбережение и производительность</a:t>
            </a:r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8" name="Lagrade data 8"/>
          <p:cNvSpPr/>
          <p:nvPr/>
        </p:nvSpPr>
        <p:spPr>
          <a:xfrm rot="15849326">
            <a:off x="3314465" y="14889"/>
            <a:ext cx="2236714" cy="9819564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918 w 10001"/>
              <a:gd name="connsiteY0" fmla="*/ 298 h 10000"/>
              <a:gd name="connsiteX1" fmla="*/ 10001 w 10001"/>
              <a:gd name="connsiteY1" fmla="*/ 0 h 10000"/>
              <a:gd name="connsiteX2" fmla="*/ 8334 w 10001"/>
              <a:gd name="connsiteY2" fmla="*/ 5000 h 10000"/>
              <a:gd name="connsiteX3" fmla="*/ 10001 w 10001"/>
              <a:gd name="connsiteY3" fmla="*/ 10000 h 10000"/>
              <a:gd name="connsiteX4" fmla="*/ 1668 w 10001"/>
              <a:gd name="connsiteY4" fmla="*/ 10000 h 10000"/>
              <a:gd name="connsiteX5" fmla="*/ 1 w 10001"/>
              <a:gd name="connsiteY5" fmla="*/ 5000 h 10000"/>
              <a:gd name="connsiteX6" fmla="*/ 1918 w 10001"/>
              <a:gd name="connsiteY6" fmla="*/ 298 h 10000"/>
              <a:gd name="connsiteX0" fmla="*/ 3272 w 10041"/>
              <a:gd name="connsiteY0" fmla="*/ 645 h 10000"/>
              <a:gd name="connsiteX1" fmla="*/ 10041 w 10041"/>
              <a:gd name="connsiteY1" fmla="*/ 0 h 10000"/>
              <a:gd name="connsiteX2" fmla="*/ 8374 w 10041"/>
              <a:gd name="connsiteY2" fmla="*/ 5000 h 10000"/>
              <a:gd name="connsiteX3" fmla="*/ 10041 w 10041"/>
              <a:gd name="connsiteY3" fmla="*/ 10000 h 10000"/>
              <a:gd name="connsiteX4" fmla="*/ 1708 w 10041"/>
              <a:gd name="connsiteY4" fmla="*/ 10000 h 10000"/>
              <a:gd name="connsiteX5" fmla="*/ 41 w 10041"/>
              <a:gd name="connsiteY5" fmla="*/ 5000 h 10000"/>
              <a:gd name="connsiteX6" fmla="*/ 3272 w 10041"/>
              <a:gd name="connsiteY6" fmla="*/ 645 h 10000"/>
              <a:gd name="connsiteX0" fmla="*/ 4657 w 10107"/>
              <a:gd name="connsiteY0" fmla="*/ 826 h 10000"/>
              <a:gd name="connsiteX1" fmla="*/ 10107 w 10107"/>
              <a:gd name="connsiteY1" fmla="*/ 0 h 10000"/>
              <a:gd name="connsiteX2" fmla="*/ 8440 w 10107"/>
              <a:gd name="connsiteY2" fmla="*/ 5000 h 10000"/>
              <a:gd name="connsiteX3" fmla="*/ 10107 w 10107"/>
              <a:gd name="connsiteY3" fmla="*/ 10000 h 10000"/>
              <a:gd name="connsiteX4" fmla="*/ 1774 w 10107"/>
              <a:gd name="connsiteY4" fmla="*/ 10000 h 10000"/>
              <a:gd name="connsiteX5" fmla="*/ 107 w 10107"/>
              <a:gd name="connsiteY5" fmla="*/ 5000 h 10000"/>
              <a:gd name="connsiteX6" fmla="*/ 4657 w 10107"/>
              <a:gd name="connsiteY6" fmla="*/ 826 h 10000"/>
              <a:gd name="connsiteX0" fmla="*/ 7192 w 10252"/>
              <a:gd name="connsiteY0" fmla="*/ 731 h 10000"/>
              <a:gd name="connsiteX1" fmla="*/ 10252 w 10252"/>
              <a:gd name="connsiteY1" fmla="*/ 0 h 10000"/>
              <a:gd name="connsiteX2" fmla="*/ 8585 w 10252"/>
              <a:gd name="connsiteY2" fmla="*/ 5000 h 10000"/>
              <a:gd name="connsiteX3" fmla="*/ 10252 w 10252"/>
              <a:gd name="connsiteY3" fmla="*/ 10000 h 10000"/>
              <a:gd name="connsiteX4" fmla="*/ 1919 w 10252"/>
              <a:gd name="connsiteY4" fmla="*/ 10000 h 10000"/>
              <a:gd name="connsiteX5" fmla="*/ 252 w 10252"/>
              <a:gd name="connsiteY5" fmla="*/ 5000 h 10000"/>
              <a:gd name="connsiteX6" fmla="*/ 7192 w 10252"/>
              <a:gd name="connsiteY6" fmla="*/ 731 h 10000"/>
              <a:gd name="connsiteX0" fmla="*/ 7390 w 10264"/>
              <a:gd name="connsiteY0" fmla="*/ 553 h 10000"/>
              <a:gd name="connsiteX1" fmla="*/ 10264 w 10264"/>
              <a:gd name="connsiteY1" fmla="*/ 0 h 10000"/>
              <a:gd name="connsiteX2" fmla="*/ 8597 w 10264"/>
              <a:gd name="connsiteY2" fmla="*/ 5000 h 10000"/>
              <a:gd name="connsiteX3" fmla="*/ 10264 w 10264"/>
              <a:gd name="connsiteY3" fmla="*/ 10000 h 10000"/>
              <a:gd name="connsiteX4" fmla="*/ 1931 w 10264"/>
              <a:gd name="connsiteY4" fmla="*/ 10000 h 10000"/>
              <a:gd name="connsiteX5" fmla="*/ 264 w 10264"/>
              <a:gd name="connsiteY5" fmla="*/ 5000 h 10000"/>
              <a:gd name="connsiteX6" fmla="*/ 7390 w 10264"/>
              <a:gd name="connsiteY6" fmla="*/ 553 h 10000"/>
              <a:gd name="connsiteX0" fmla="*/ 5650 w 8524"/>
              <a:gd name="connsiteY0" fmla="*/ 553 h 10000"/>
              <a:gd name="connsiteX1" fmla="*/ 8524 w 8524"/>
              <a:gd name="connsiteY1" fmla="*/ 0 h 10000"/>
              <a:gd name="connsiteX2" fmla="*/ 6857 w 8524"/>
              <a:gd name="connsiteY2" fmla="*/ 5000 h 10000"/>
              <a:gd name="connsiteX3" fmla="*/ 8524 w 8524"/>
              <a:gd name="connsiteY3" fmla="*/ 10000 h 10000"/>
              <a:gd name="connsiteX4" fmla="*/ 191 w 8524"/>
              <a:gd name="connsiteY4" fmla="*/ 10000 h 10000"/>
              <a:gd name="connsiteX5" fmla="*/ 2857 w 8524"/>
              <a:gd name="connsiteY5" fmla="*/ 5100 h 10000"/>
              <a:gd name="connsiteX6" fmla="*/ 5650 w 8524"/>
              <a:gd name="connsiteY6" fmla="*/ 553 h 10000"/>
              <a:gd name="connsiteX0" fmla="*/ 5169 w 8541"/>
              <a:gd name="connsiteY0" fmla="*/ 553 h 10000"/>
              <a:gd name="connsiteX1" fmla="*/ 8541 w 8541"/>
              <a:gd name="connsiteY1" fmla="*/ 0 h 10000"/>
              <a:gd name="connsiteX2" fmla="*/ 6585 w 8541"/>
              <a:gd name="connsiteY2" fmla="*/ 5000 h 10000"/>
              <a:gd name="connsiteX3" fmla="*/ 8541 w 8541"/>
              <a:gd name="connsiteY3" fmla="*/ 10000 h 10000"/>
              <a:gd name="connsiteX4" fmla="*/ 332 w 8541"/>
              <a:gd name="connsiteY4" fmla="*/ 9217 h 10000"/>
              <a:gd name="connsiteX5" fmla="*/ 1893 w 8541"/>
              <a:gd name="connsiteY5" fmla="*/ 5100 h 10000"/>
              <a:gd name="connsiteX6" fmla="*/ 5169 w 8541"/>
              <a:gd name="connsiteY6" fmla="*/ 553 h 10000"/>
              <a:gd name="connsiteX0" fmla="*/ 5893 w 9841"/>
              <a:gd name="connsiteY0" fmla="*/ 553 h 10000"/>
              <a:gd name="connsiteX1" fmla="*/ 9841 w 9841"/>
              <a:gd name="connsiteY1" fmla="*/ 0 h 10000"/>
              <a:gd name="connsiteX2" fmla="*/ 7551 w 9841"/>
              <a:gd name="connsiteY2" fmla="*/ 5000 h 10000"/>
              <a:gd name="connsiteX3" fmla="*/ 9841 w 9841"/>
              <a:gd name="connsiteY3" fmla="*/ 10000 h 10000"/>
              <a:gd name="connsiteX4" fmla="*/ 408 w 9841"/>
              <a:gd name="connsiteY4" fmla="*/ 9394 h 10000"/>
              <a:gd name="connsiteX5" fmla="*/ 2057 w 9841"/>
              <a:gd name="connsiteY5" fmla="*/ 5100 h 10000"/>
              <a:gd name="connsiteX6" fmla="*/ 5893 w 9841"/>
              <a:gd name="connsiteY6" fmla="*/ 553 h 10000"/>
              <a:gd name="connsiteX0" fmla="*/ 5988 w 10000"/>
              <a:gd name="connsiteY0" fmla="*/ 27 h 9474"/>
              <a:gd name="connsiteX1" fmla="*/ 9325 w 10000"/>
              <a:gd name="connsiteY1" fmla="*/ 0 h 9474"/>
              <a:gd name="connsiteX2" fmla="*/ 7673 w 10000"/>
              <a:gd name="connsiteY2" fmla="*/ 4474 h 9474"/>
              <a:gd name="connsiteX3" fmla="*/ 10000 w 10000"/>
              <a:gd name="connsiteY3" fmla="*/ 9474 h 9474"/>
              <a:gd name="connsiteX4" fmla="*/ 415 w 10000"/>
              <a:gd name="connsiteY4" fmla="*/ 8868 h 9474"/>
              <a:gd name="connsiteX5" fmla="*/ 2090 w 10000"/>
              <a:gd name="connsiteY5" fmla="*/ 4574 h 9474"/>
              <a:gd name="connsiteX6" fmla="*/ 5988 w 10000"/>
              <a:gd name="connsiteY6" fmla="*/ 27 h 9474"/>
              <a:gd name="connsiteX0" fmla="*/ 5583 w 9595"/>
              <a:gd name="connsiteY0" fmla="*/ 28 h 10000"/>
              <a:gd name="connsiteX1" fmla="*/ 8920 w 9595"/>
              <a:gd name="connsiteY1" fmla="*/ 0 h 10000"/>
              <a:gd name="connsiteX2" fmla="*/ 7268 w 9595"/>
              <a:gd name="connsiteY2" fmla="*/ 4722 h 10000"/>
              <a:gd name="connsiteX3" fmla="*/ 9595 w 9595"/>
              <a:gd name="connsiteY3" fmla="*/ 10000 h 10000"/>
              <a:gd name="connsiteX4" fmla="*/ 10 w 9595"/>
              <a:gd name="connsiteY4" fmla="*/ 9360 h 10000"/>
              <a:gd name="connsiteX5" fmla="*/ 1685 w 9595"/>
              <a:gd name="connsiteY5" fmla="*/ 4828 h 10000"/>
              <a:gd name="connsiteX6" fmla="*/ 5583 w 9595"/>
              <a:gd name="connsiteY6" fmla="*/ 28 h 10000"/>
              <a:gd name="connsiteX0" fmla="*/ 6319 w 10500"/>
              <a:gd name="connsiteY0" fmla="*/ 28 h 10000"/>
              <a:gd name="connsiteX1" fmla="*/ 9797 w 10500"/>
              <a:gd name="connsiteY1" fmla="*/ 0 h 10000"/>
              <a:gd name="connsiteX2" fmla="*/ 8075 w 10500"/>
              <a:gd name="connsiteY2" fmla="*/ 4722 h 10000"/>
              <a:gd name="connsiteX3" fmla="*/ 10500 w 10500"/>
              <a:gd name="connsiteY3" fmla="*/ 10000 h 10000"/>
              <a:gd name="connsiteX4" fmla="*/ 6 w 10500"/>
              <a:gd name="connsiteY4" fmla="*/ 9352 h 10000"/>
              <a:gd name="connsiteX5" fmla="*/ 2256 w 10500"/>
              <a:gd name="connsiteY5" fmla="*/ 4828 h 10000"/>
              <a:gd name="connsiteX6" fmla="*/ 6319 w 10500"/>
              <a:gd name="connsiteY6" fmla="*/ 28 h 10000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253 w 10500"/>
              <a:gd name="connsiteY1" fmla="*/ 5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264 h 10295"/>
              <a:gd name="connsiteX1" fmla="*/ 9253 w 10500"/>
              <a:gd name="connsiteY1" fmla="*/ 269 h 10295"/>
              <a:gd name="connsiteX2" fmla="*/ 8075 w 10500"/>
              <a:gd name="connsiteY2" fmla="*/ 5017 h 10295"/>
              <a:gd name="connsiteX3" fmla="*/ 10500 w 10500"/>
              <a:gd name="connsiteY3" fmla="*/ 10295 h 10295"/>
              <a:gd name="connsiteX4" fmla="*/ 6 w 10500"/>
              <a:gd name="connsiteY4" fmla="*/ 9647 h 10295"/>
              <a:gd name="connsiteX5" fmla="*/ 2256 w 10500"/>
              <a:gd name="connsiteY5" fmla="*/ 5123 h 10295"/>
              <a:gd name="connsiteX6" fmla="*/ 6254 w 10500"/>
              <a:gd name="connsiteY6" fmla="*/ 264 h 10295"/>
              <a:gd name="connsiteX0" fmla="*/ 6254 w 10500"/>
              <a:gd name="connsiteY0" fmla="*/ 277 h 10308"/>
              <a:gd name="connsiteX1" fmla="*/ 8245 w 10500"/>
              <a:gd name="connsiteY1" fmla="*/ 265 h 10308"/>
              <a:gd name="connsiteX2" fmla="*/ 8075 w 10500"/>
              <a:gd name="connsiteY2" fmla="*/ 5030 h 10308"/>
              <a:gd name="connsiteX3" fmla="*/ 10500 w 10500"/>
              <a:gd name="connsiteY3" fmla="*/ 10308 h 10308"/>
              <a:gd name="connsiteX4" fmla="*/ 6 w 10500"/>
              <a:gd name="connsiteY4" fmla="*/ 9660 h 10308"/>
              <a:gd name="connsiteX5" fmla="*/ 2256 w 10500"/>
              <a:gd name="connsiteY5" fmla="*/ 5136 h 10308"/>
              <a:gd name="connsiteX6" fmla="*/ 6254 w 10500"/>
              <a:gd name="connsiteY6" fmla="*/ 277 h 10308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692"/>
              <a:gd name="connsiteY0" fmla="*/ 284 h 9926"/>
              <a:gd name="connsiteX1" fmla="*/ 9728 w 10692"/>
              <a:gd name="connsiteY1" fmla="*/ 264 h 9926"/>
              <a:gd name="connsiteX2" fmla="*/ 8075 w 10692"/>
              <a:gd name="connsiteY2" fmla="*/ 5037 h 9926"/>
              <a:gd name="connsiteX3" fmla="*/ 10692 w 10692"/>
              <a:gd name="connsiteY3" fmla="*/ 9926 h 9926"/>
              <a:gd name="connsiteX4" fmla="*/ 6 w 10692"/>
              <a:gd name="connsiteY4" fmla="*/ 9667 h 9926"/>
              <a:gd name="connsiteX5" fmla="*/ 2256 w 10692"/>
              <a:gd name="connsiteY5" fmla="*/ 5143 h 9926"/>
              <a:gd name="connsiteX6" fmla="*/ 6254 w 10692"/>
              <a:gd name="connsiteY6" fmla="*/ 284 h 9926"/>
              <a:gd name="connsiteX0" fmla="*/ 5849 w 12707"/>
              <a:gd name="connsiteY0" fmla="*/ 332 h 10046"/>
              <a:gd name="connsiteX1" fmla="*/ 12707 w 12707"/>
              <a:gd name="connsiteY1" fmla="*/ 251 h 10046"/>
              <a:gd name="connsiteX2" fmla="*/ 7552 w 12707"/>
              <a:gd name="connsiteY2" fmla="*/ 5121 h 10046"/>
              <a:gd name="connsiteX3" fmla="*/ 10000 w 12707"/>
              <a:gd name="connsiteY3" fmla="*/ 10046 h 10046"/>
              <a:gd name="connsiteX4" fmla="*/ 6 w 12707"/>
              <a:gd name="connsiteY4" fmla="*/ 9785 h 10046"/>
              <a:gd name="connsiteX5" fmla="*/ 2110 w 12707"/>
              <a:gd name="connsiteY5" fmla="*/ 5227 h 10046"/>
              <a:gd name="connsiteX6" fmla="*/ 5849 w 12707"/>
              <a:gd name="connsiteY6" fmla="*/ 332 h 10046"/>
              <a:gd name="connsiteX0" fmla="*/ 5849 w 13024"/>
              <a:gd name="connsiteY0" fmla="*/ 373 h 10087"/>
              <a:gd name="connsiteX1" fmla="*/ 13024 w 13024"/>
              <a:gd name="connsiteY1" fmla="*/ 239 h 10087"/>
              <a:gd name="connsiteX2" fmla="*/ 7552 w 13024"/>
              <a:gd name="connsiteY2" fmla="*/ 5162 h 10087"/>
              <a:gd name="connsiteX3" fmla="*/ 10000 w 13024"/>
              <a:gd name="connsiteY3" fmla="*/ 10087 h 10087"/>
              <a:gd name="connsiteX4" fmla="*/ 6 w 13024"/>
              <a:gd name="connsiteY4" fmla="*/ 9826 h 10087"/>
              <a:gd name="connsiteX5" fmla="*/ 2110 w 13024"/>
              <a:gd name="connsiteY5" fmla="*/ 5268 h 10087"/>
              <a:gd name="connsiteX6" fmla="*/ 5849 w 13024"/>
              <a:gd name="connsiteY6" fmla="*/ 373 h 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24" h="10087">
                <a:moveTo>
                  <a:pt x="5849" y="373"/>
                </a:moveTo>
                <a:cubicBezTo>
                  <a:pt x="6785" y="375"/>
                  <a:pt x="9153" y="-371"/>
                  <a:pt x="13024" y="239"/>
                </a:cubicBezTo>
                <a:cubicBezTo>
                  <a:pt x="11931" y="-363"/>
                  <a:pt x="8056" y="3521"/>
                  <a:pt x="7552" y="5162"/>
                </a:cubicBezTo>
                <a:cubicBezTo>
                  <a:pt x="7048" y="6803"/>
                  <a:pt x="8749" y="10087"/>
                  <a:pt x="10000" y="10087"/>
                </a:cubicBezTo>
                <a:lnTo>
                  <a:pt x="6" y="9826"/>
                </a:lnTo>
                <a:cubicBezTo>
                  <a:pt x="-101" y="9822"/>
                  <a:pt x="1136" y="6844"/>
                  <a:pt x="2110" y="5268"/>
                </a:cubicBezTo>
                <a:cubicBezTo>
                  <a:pt x="3084" y="3693"/>
                  <a:pt x="5248" y="318"/>
                  <a:pt x="5849" y="37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 descr="Hoganas_Bjuv_logo_CMY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33" y="4645693"/>
            <a:ext cx="917934" cy="258758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9144000" y="2571750"/>
            <a:ext cx="919895" cy="3379811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/>
          <p:cNvSpPr/>
          <p:nvPr/>
        </p:nvSpPr>
        <p:spPr>
          <a:xfrm>
            <a:off x="-919895" y="2571749"/>
            <a:ext cx="919895" cy="3711329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/>
          <p:cNvSpPr/>
          <p:nvPr/>
        </p:nvSpPr>
        <p:spPr>
          <a:xfrm rot="5400000">
            <a:off x="4041361" y="572040"/>
            <a:ext cx="919895" cy="10062815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4" name="Bildobjekt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636" y="4747039"/>
            <a:ext cx="545008" cy="16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4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Актуальные проблемы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200151"/>
            <a:ext cx="5207770" cy="339447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Энергосбережение – ключевая проблема современного производства</a:t>
            </a:r>
            <a:endParaRPr lang="sv-SE" dirty="0" smtClean="0"/>
          </a:p>
          <a:p>
            <a:pPr marL="36000" indent="0">
              <a:buNone/>
            </a:pPr>
            <a:endParaRPr lang="sv-SE" sz="800" dirty="0" smtClean="0"/>
          </a:p>
          <a:p>
            <a:r>
              <a:rPr lang="ru-RU" dirty="0" smtClean="0"/>
              <a:t>Возрастает использование альтернативных видов топлива</a:t>
            </a:r>
            <a:endParaRPr lang="sv-SE" dirty="0" smtClean="0"/>
          </a:p>
          <a:p>
            <a:pPr marL="36000" indent="0">
              <a:buNone/>
            </a:pPr>
            <a:endParaRPr lang="sv-SE" sz="800" dirty="0"/>
          </a:p>
          <a:p>
            <a:r>
              <a:rPr lang="ru-RU" dirty="0" smtClean="0"/>
              <a:t>Проблемы с коррозией</a:t>
            </a:r>
            <a:endParaRPr lang="sv-SE" dirty="0" smtClean="0"/>
          </a:p>
          <a:p>
            <a:pPr marL="36000" indent="0">
              <a:buNone/>
            </a:pPr>
            <a:endParaRPr lang="sv-SE" sz="800" dirty="0" smtClean="0"/>
          </a:p>
          <a:p>
            <a:r>
              <a:rPr lang="ru-RU" dirty="0" smtClean="0"/>
              <a:t>Производительность</a:t>
            </a:r>
            <a:endParaRPr lang="sv-SE" dirty="0" smtClean="0"/>
          </a:p>
          <a:p>
            <a:pPr marL="36000" indent="0">
              <a:buNone/>
            </a:pPr>
            <a:endParaRPr lang="sv-SE" dirty="0" smtClean="0"/>
          </a:p>
          <a:p>
            <a:pPr marL="36000" indent="0">
              <a:buNone/>
            </a:pPr>
            <a:r>
              <a:rPr lang="ru-RU" b="1" dirty="0" smtClean="0"/>
              <a:t>Для решения подобных проблем необходимо создание нового дизайна футеровки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268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Успешность проекта футеровки зависит от</a:t>
            </a:r>
            <a:r>
              <a:rPr lang="sv-SE" dirty="0" smtClean="0"/>
              <a:t>: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200151"/>
            <a:ext cx="5207770" cy="3394472"/>
          </a:xfrm>
        </p:spPr>
        <p:txBody>
          <a:bodyPr>
            <a:normAutofit/>
          </a:bodyPr>
          <a:lstStyle/>
          <a:p>
            <a:r>
              <a:rPr lang="ru-RU" dirty="0" smtClean="0"/>
              <a:t>Инжиниринг </a:t>
            </a:r>
            <a:r>
              <a:rPr lang="sv-SE" dirty="0" smtClean="0"/>
              <a:t>10%</a:t>
            </a:r>
          </a:p>
          <a:p>
            <a:pPr marL="36000" indent="0">
              <a:buNone/>
            </a:pPr>
            <a:endParaRPr lang="sv-SE" sz="800" dirty="0" smtClean="0"/>
          </a:p>
          <a:p>
            <a:r>
              <a:rPr lang="ru-RU" dirty="0" smtClean="0"/>
              <a:t>Материалы </a:t>
            </a:r>
            <a:r>
              <a:rPr lang="sv-SE" dirty="0" smtClean="0"/>
              <a:t>30%</a:t>
            </a:r>
          </a:p>
          <a:p>
            <a:pPr marL="36000" indent="0">
              <a:buNone/>
            </a:pPr>
            <a:endParaRPr lang="sv-SE" sz="800" dirty="0"/>
          </a:p>
          <a:p>
            <a:r>
              <a:rPr lang="ru-RU" dirty="0" smtClean="0"/>
              <a:t>Технология монтажа </a:t>
            </a:r>
            <a:r>
              <a:rPr lang="sv-SE" dirty="0" smtClean="0"/>
              <a:t>60%</a:t>
            </a:r>
          </a:p>
          <a:p>
            <a:pPr marL="36000" indent="0">
              <a:buNone/>
            </a:pPr>
            <a:endParaRPr lang="sv-SE" sz="800" dirty="0" smtClean="0"/>
          </a:p>
          <a:p>
            <a:pPr marL="36000" indent="0"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559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Энергосберегающий дизайн для вращающихся печей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773579"/>
            <a:ext cx="4038600" cy="2895599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Во многих печах отсутствует изоляция</a:t>
            </a:r>
            <a:endParaRPr lang="sv-SE" dirty="0" smtClean="0"/>
          </a:p>
          <a:p>
            <a:r>
              <a:rPr lang="ru-RU" dirty="0" smtClean="0"/>
              <a:t>Возрастает цена на мазут и природный газ</a:t>
            </a:r>
            <a:endParaRPr lang="sv-SE" dirty="0" smtClean="0"/>
          </a:p>
          <a:p>
            <a:r>
              <a:rPr lang="sv-SE" dirty="0" smtClean="0"/>
              <a:t>Höganäs Bjuf </a:t>
            </a:r>
            <a:r>
              <a:rPr lang="ru-RU" dirty="0" smtClean="0"/>
              <a:t>и </a:t>
            </a:r>
            <a:r>
              <a:rPr lang="sv-SE" dirty="0" smtClean="0"/>
              <a:t>Macon </a:t>
            </a:r>
            <a:r>
              <a:rPr lang="ru-RU" dirty="0" smtClean="0"/>
              <a:t>разработали </a:t>
            </a:r>
            <a:r>
              <a:rPr lang="ru-RU" b="1" dirty="0" smtClean="0"/>
              <a:t>энергосберегающий дизайн с использованием теплоизоляции - для всех зон печи</a:t>
            </a:r>
            <a:endParaRPr lang="sv-SE" b="1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15</a:t>
            </a:fld>
            <a:endParaRPr lang="sv-SE"/>
          </a:p>
        </p:txBody>
      </p:sp>
      <p:pic>
        <p:nvPicPr>
          <p:cNvPr id="7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73579"/>
            <a:ext cx="3429000" cy="229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ktangel 7"/>
          <p:cNvSpPr/>
          <p:nvPr/>
        </p:nvSpPr>
        <p:spPr>
          <a:xfrm>
            <a:off x="457200" y="957287"/>
            <a:ext cx="81929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sv-SE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Höganäs Bjuf / Macon AB </a:t>
            </a:r>
            <a:r>
              <a:rPr lang="ru-RU" altLang="sv-SE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стремятся к созданию высококачественных огнеупоров для минимизации негативного воздействия на окружающую среду</a:t>
            </a:r>
            <a:r>
              <a:rPr lang="en-US" altLang="sv-SE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sv-SE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82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Энергосберегающий дизайн для вращающихся печей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v-SE" dirty="0" smtClean="0"/>
              <a:t>Macon AB </a:t>
            </a:r>
            <a:r>
              <a:rPr lang="ru-RU" dirty="0" smtClean="0"/>
              <a:t>разработал технологию двухслойной футеровки </a:t>
            </a:r>
            <a:r>
              <a:rPr lang="sv-SE" dirty="0" smtClean="0"/>
              <a:t>= </a:t>
            </a:r>
            <a:r>
              <a:rPr lang="ru-RU" b="1" dirty="0" smtClean="0"/>
              <a:t>длительный срок службы</a:t>
            </a:r>
            <a:endParaRPr lang="sv-SE" b="1" dirty="0" smtClean="0"/>
          </a:p>
          <a:p>
            <a:pPr marL="36000" indent="0">
              <a:buNone/>
            </a:pPr>
            <a:endParaRPr lang="sv-SE" b="1" dirty="0" smtClean="0"/>
          </a:p>
          <a:p>
            <a:pPr>
              <a:defRPr/>
            </a:pPr>
            <a:r>
              <a:rPr lang="ru-RU" dirty="0" smtClean="0"/>
              <a:t>Дизайн </a:t>
            </a:r>
            <a:r>
              <a:rPr lang="sv-SE" dirty="0" smtClean="0"/>
              <a:t>Höganäs Bjuf </a:t>
            </a:r>
            <a:r>
              <a:rPr lang="ru-RU" dirty="0" smtClean="0"/>
              <a:t>и </a:t>
            </a:r>
            <a:r>
              <a:rPr lang="sv-SE" dirty="0" smtClean="0"/>
              <a:t>Macon:</a:t>
            </a:r>
            <a:br>
              <a:rPr lang="sv-SE" dirty="0" smtClean="0"/>
            </a:br>
            <a:r>
              <a:rPr lang="sv-SE" dirty="0" smtClean="0"/>
              <a:t>-  </a:t>
            </a:r>
            <a:r>
              <a:rPr lang="ru-RU" dirty="0" smtClean="0"/>
              <a:t>экономит энергию</a:t>
            </a:r>
            <a:r>
              <a:rPr lang="sv-SE" dirty="0"/>
              <a:t/>
            </a:r>
            <a:br>
              <a:rPr lang="sv-SE" dirty="0"/>
            </a:br>
            <a:r>
              <a:rPr lang="sv-SE" dirty="0" smtClean="0"/>
              <a:t>- </a:t>
            </a:r>
            <a:r>
              <a:rPr lang="ru-RU" dirty="0" smtClean="0"/>
              <a:t>минимизирует воздействие на стальную обечайку</a:t>
            </a:r>
            <a:r>
              <a:rPr lang="sv-SE" dirty="0"/>
              <a:t/>
            </a:r>
            <a:br>
              <a:rPr lang="sv-SE" dirty="0"/>
            </a:br>
            <a:r>
              <a:rPr lang="sv-SE" dirty="0" smtClean="0"/>
              <a:t>- </a:t>
            </a:r>
            <a:r>
              <a:rPr lang="ru-RU" dirty="0" smtClean="0"/>
              <a:t>позволяет избежать скручивания кладки, что также означает </a:t>
            </a:r>
            <a:r>
              <a:rPr lang="ru-RU" b="1" dirty="0" smtClean="0"/>
              <a:t>повышение безопасности футеровки и увеличение ее срока службы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v-SE" altLang="sv-SE" b="1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16</a:t>
            </a:fld>
            <a:endParaRPr lang="sv-SE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00151"/>
            <a:ext cx="4038600" cy="3029689"/>
          </a:xfrm>
        </p:spPr>
      </p:pic>
    </p:spTree>
    <p:extLst>
      <p:ext uri="{BB962C8B-B14F-4D97-AF65-F5344CB8AC3E}">
        <p14:creationId xmlns:p14="http://schemas.microsoft.com/office/powerpoint/2010/main" val="115972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 descr="ThinkstockPhotos-AA034603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17</a:t>
            </a:fld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457200" y="1929204"/>
            <a:ext cx="8229600" cy="1285089"/>
          </a:xfrm>
        </p:spPr>
        <p:txBody>
          <a:bodyPr>
            <a:normAutofit fontScale="90000"/>
          </a:bodyPr>
          <a:lstStyle/>
          <a:p>
            <a:r>
              <a:rPr lang="ru-RU" altLang="ru-RU" sz="4900" dirty="0" smtClean="0">
                <a:solidFill>
                  <a:schemeClr val="bg1"/>
                </a:solidFill>
              </a:rPr>
              <a:t>Результаты</a:t>
            </a:r>
            <a:r>
              <a:rPr lang="sv-SE" altLang="ru-RU" sz="4900" dirty="0" smtClean="0">
                <a:solidFill>
                  <a:schemeClr val="bg1"/>
                </a:solidFill>
              </a:rPr>
              <a:t/>
            </a:r>
            <a:br>
              <a:rPr lang="sv-SE" altLang="ru-RU" sz="4900" dirty="0" smtClean="0">
                <a:solidFill>
                  <a:schemeClr val="bg1"/>
                </a:solidFill>
              </a:rPr>
            </a:br>
            <a:r>
              <a:rPr lang="ru-RU" altLang="sv-SE" sz="4900" kern="0" dirty="0">
                <a:solidFill>
                  <a:schemeClr val="bg1"/>
                </a:solidFill>
              </a:rPr>
              <a:t>Анализ примеров из практики</a:t>
            </a:r>
            <a:r>
              <a:rPr lang="ru-RU" altLang="sv-SE" kern="0" dirty="0"/>
              <a:t/>
            </a:r>
            <a:br>
              <a:rPr lang="ru-RU" altLang="sv-SE" kern="0" dirty="0"/>
            </a:br>
            <a:endParaRPr lang="sv-SE" b="1" dirty="0">
              <a:latin typeface="Calibri" panose="020F0502020204030204" pitchFamily="34" charset="0"/>
            </a:endParaRPr>
          </a:p>
        </p:txBody>
      </p:sp>
      <p:sp>
        <p:nvSpPr>
          <p:cNvPr id="9" name="Lagrade data 8"/>
          <p:cNvSpPr/>
          <p:nvPr/>
        </p:nvSpPr>
        <p:spPr>
          <a:xfrm rot="15849326">
            <a:off x="3314465" y="14889"/>
            <a:ext cx="2236714" cy="9819564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918 w 10001"/>
              <a:gd name="connsiteY0" fmla="*/ 298 h 10000"/>
              <a:gd name="connsiteX1" fmla="*/ 10001 w 10001"/>
              <a:gd name="connsiteY1" fmla="*/ 0 h 10000"/>
              <a:gd name="connsiteX2" fmla="*/ 8334 w 10001"/>
              <a:gd name="connsiteY2" fmla="*/ 5000 h 10000"/>
              <a:gd name="connsiteX3" fmla="*/ 10001 w 10001"/>
              <a:gd name="connsiteY3" fmla="*/ 10000 h 10000"/>
              <a:gd name="connsiteX4" fmla="*/ 1668 w 10001"/>
              <a:gd name="connsiteY4" fmla="*/ 10000 h 10000"/>
              <a:gd name="connsiteX5" fmla="*/ 1 w 10001"/>
              <a:gd name="connsiteY5" fmla="*/ 5000 h 10000"/>
              <a:gd name="connsiteX6" fmla="*/ 1918 w 10001"/>
              <a:gd name="connsiteY6" fmla="*/ 298 h 10000"/>
              <a:gd name="connsiteX0" fmla="*/ 3272 w 10041"/>
              <a:gd name="connsiteY0" fmla="*/ 645 h 10000"/>
              <a:gd name="connsiteX1" fmla="*/ 10041 w 10041"/>
              <a:gd name="connsiteY1" fmla="*/ 0 h 10000"/>
              <a:gd name="connsiteX2" fmla="*/ 8374 w 10041"/>
              <a:gd name="connsiteY2" fmla="*/ 5000 h 10000"/>
              <a:gd name="connsiteX3" fmla="*/ 10041 w 10041"/>
              <a:gd name="connsiteY3" fmla="*/ 10000 h 10000"/>
              <a:gd name="connsiteX4" fmla="*/ 1708 w 10041"/>
              <a:gd name="connsiteY4" fmla="*/ 10000 h 10000"/>
              <a:gd name="connsiteX5" fmla="*/ 41 w 10041"/>
              <a:gd name="connsiteY5" fmla="*/ 5000 h 10000"/>
              <a:gd name="connsiteX6" fmla="*/ 3272 w 10041"/>
              <a:gd name="connsiteY6" fmla="*/ 645 h 10000"/>
              <a:gd name="connsiteX0" fmla="*/ 4657 w 10107"/>
              <a:gd name="connsiteY0" fmla="*/ 826 h 10000"/>
              <a:gd name="connsiteX1" fmla="*/ 10107 w 10107"/>
              <a:gd name="connsiteY1" fmla="*/ 0 h 10000"/>
              <a:gd name="connsiteX2" fmla="*/ 8440 w 10107"/>
              <a:gd name="connsiteY2" fmla="*/ 5000 h 10000"/>
              <a:gd name="connsiteX3" fmla="*/ 10107 w 10107"/>
              <a:gd name="connsiteY3" fmla="*/ 10000 h 10000"/>
              <a:gd name="connsiteX4" fmla="*/ 1774 w 10107"/>
              <a:gd name="connsiteY4" fmla="*/ 10000 h 10000"/>
              <a:gd name="connsiteX5" fmla="*/ 107 w 10107"/>
              <a:gd name="connsiteY5" fmla="*/ 5000 h 10000"/>
              <a:gd name="connsiteX6" fmla="*/ 4657 w 10107"/>
              <a:gd name="connsiteY6" fmla="*/ 826 h 10000"/>
              <a:gd name="connsiteX0" fmla="*/ 7192 w 10252"/>
              <a:gd name="connsiteY0" fmla="*/ 731 h 10000"/>
              <a:gd name="connsiteX1" fmla="*/ 10252 w 10252"/>
              <a:gd name="connsiteY1" fmla="*/ 0 h 10000"/>
              <a:gd name="connsiteX2" fmla="*/ 8585 w 10252"/>
              <a:gd name="connsiteY2" fmla="*/ 5000 h 10000"/>
              <a:gd name="connsiteX3" fmla="*/ 10252 w 10252"/>
              <a:gd name="connsiteY3" fmla="*/ 10000 h 10000"/>
              <a:gd name="connsiteX4" fmla="*/ 1919 w 10252"/>
              <a:gd name="connsiteY4" fmla="*/ 10000 h 10000"/>
              <a:gd name="connsiteX5" fmla="*/ 252 w 10252"/>
              <a:gd name="connsiteY5" fmla="*/ 5000 h 10000"/>
              <a:gd name="connsiteX6" fmla="*/ 7192 w 10252"/>
              <a:gd name="connsiteY6" fmla="*/ 731 h 10000"/>
              <a:gd name="connsiteX0" fmla="*/ 7390 w 10264"/>
              <a:gd name="connsiteY0" fmla="*/ 553 h 10000"/>
              <a:gd name="connsiteX1" fmla="*/ 10264 w 10264"/>
              <a:gd name="connsiteY1" fmla="*/ 0 h 10000"/>
              <a:gd name="connsiteX2" fmla="*/ 8597 w 10264"/>
              <a:gd name="connsiteY2" fmla="*/ 5000 h 10000"/>
              <a:gd name="connsiteX3" fmla="*/ 10264 w 10264"/>
              <a:gd name="connsiteY3" fmla="*/ 10000 h 10000"/>
              <a:gd name="connsiteX4" fmla="*/ 1931 w 10264"/>
              <a:gd name="connsiteY4" fmla="*/ 10000 h 10000"/>
              <a:gd name="connsiteX5" fmla="*/ 264 w 10264"/>
              <a:gd name="connsiteY5" fmla="*/ 5000 h 10000"/>
              <a:gd name="connsiteX6" fmla="*/ 7390 w 10264"/>
              <a:gd name="connsiteY6" fmla="*/ 553 h 10000"/>
              <a:gd name="connsiteX0" fmla="*/ 5650 w 8524"/>
              <a:gd name="connsiteY0" fmla="*/ 553 h 10000"/>
              <a:gd name="connsiteX1" fmla="*/ 8524 w 8524"/>
              <a:gd name="connsiteY1" fmla="*/ 0 h 10000"/>
              <a:gd name="connsiteX2" fmla="*/ 6857 w 8524"/>
              <a:gd name="connsiteY2" fmla="*/ 5000 h 10000"/>
              <a:gd name="connsiteX3" fmla="*/ 8524 w 8524"/>
              <a:gd name="connsiteY3" fmla="*/ 10000 h 10000"/>
              <a:gd name="connsiteX4" fmla="*/ 191 w 8524"/>
              <a:gd name="connsiteY4" fmla="*/ 10000 h 10000"/>
              <a:gd name="connsiteX5" fmla="*/ 2857 w 8524"/>
              <a:gd name="connsiteY5" fmla="*/ 5100 h 10000"/>
              <a:gd name="connsiteX6" fmla="*/ 5650 w 8524"/>
              <a:gd name="connsiteY6" fmla="*/ 553 h 10000"/>
              <a:gd name="connsiteX0" fmla="*/ 5169 w 8541"/>
              <a:gd name="connsiteY0" fmla="*/ 553 h 10000"/>
              <a:gd name="connsiteX1" fmla="*/ 8541 w 8541"/>
              <a:gd name="connsiteY1" fmla="*/ 0 h 10000"/>
              <a:gd name="connsiteX2" fmla="*/ 6585 w 8541"/>
              <a:gd name="connsiteY2" fmla="*/ 5000 h 10000"/>
              <a:gd name="connsiteX3" fmla="*/ 8541 w 8541"/>
              <a:gd name="connsiteY3" fmla="*/ 10000 h 10000"/>
              <a:gd name="connsiteX4" fmla="*/ 332 w 8541"/>
              <a:gd name="connsiteY4" fmla="*/ 9217 h 10000"/>
              <a:gd name="connsiteX5" fmla="*/ 1893 w 8541"/>
              <a:gd name="connsiteY5" fmla="*/ 5100 h 10000"/>
              <a:gd name="connsiteX6" fmla="*/ 5169 w 8541"/>
              <a:gd name="connsiteY6" fmla="*/ 553 h 10000"/>
              <a:gd name="connsiteX0" fmla="*/ 5893 w 9841"/>
              <a:gd name="connsiteY0" fmla="*/ 553 h 10000"/>
              <a:gd name="connsiteX1" fmla="*/ 9841 w 9841"/>
              <a:gd name="connsiteY1" fmla="*/ 0 h 10000"/>
              <a:gd name="connsiteX2" fmla="*/ 7551 w 9841"/>
              <a:gd name="connsiteY2" fmla="*/ 5000 h 10000"/>
              <a:gd name="connsiteX3" fmla="*/ 9841 w 9841"/>
              <a:gd name="connsiteY3" fmla="*/ 10000 h 10000"/>
              <a:gd name="connsiteX4" fmla="*/ 408 w 9841"/>
              <a:gd name="connsiteY4" fmla="*/ 9394 h 10000"/>
              <a:gd name="connsiteX5" fmla="*/ 2057 w 9841"/>
              <a:gd name="connsiteY5" fmla="*/ 5100 h 10000"/>
              <a:gd name="connsiteX6" fmla="*/ 5893 w 9841"/>
              <a:gd name="connsiteY6" fmla="*/ 553 h 10000"/>
              <a:gd name="connsiteX0" fmla="*/ 5988 w 10000"/>
              <a:gd name="connsiteY0" fmla="*/ 27 h 9474"/>
              <a:gd name="connsiteX1" fmla="*/ 9325 w 10000"/>
              <a:gd name="connsiteY1" fmla="*/ 0 h 9474"/>
              <a:gd name="connsiteX2" fmla="*/ 7673 w 10000"/>
              <a:gd name="connsiteY2" fmla="*/ 4474 h 9474"/>
              <a:gd name="connsiteX3" fmla="*/ 10000 w 10000"/>
              <a:gd name="connsiteY3" fmla="*/ 9474 h 9474"/>
              <a:gd name="connsiteX4" fmla="*/ 415 w 10000"/>
              <a:gd name="connsiteY4" fmla="*/ 8868 h 9474"/>
              <a:gd name="connsiteX5" fmla="*/ 2090 w 10000"/>
              <a:gd name="connsiteY5" fmla="*/ 4574 h 9474"/>
              <a:gd name="connsiteX6" fmla="*/ 5988 w 10000"/>
              <a:gd name="connsiteY6" fmla="*/ 27 h 9474"/>
              <a:gd name="connsiteX0" fmla="*/ 5583 w 9595"/>
              <a:gd name="connsiteY0" fmla="*/ 28 h 10000"/>
              <a:gd name="connsiteX1" fmla="*/ 8920 w 9595"/>
              <a:gd name="connsiteY1" fmla="*/ 0 h 10000"/>
              <a:gd name="connsiteX2" fmla="*/ 7268 w 9595"/>
              <a:gd name="connsiteY2" fmla="*/ 4722 h 10000"/>
              <a:gd name="connsiteX3" fmla="*/ 9595 w 9595"/>
              <a:gd name="connsiteY3" fmla="*/ 10000 h 10000"/>
              <a:gd name="connsiteX4" fmla="*/ 10 w 9595"/>
              <a:gd name="connsiteY4" fmla="*/ 9360 h 10000"/>
              <a:gd name="connsiteX5" fmla="*/ 1685 w 9595"/>
              <a:gd name="connsiteY5" fmla="*/ 4828 h 10000"/>
              <a:gd name="connsiteX6" fmla="*/ 5583 w 9595"/>
              <a:gd name="connsiteY6" fmla="*/ 28 h 10000"/>
              <a:gd name="connsiteX0" fmla="*/ 6319 w 10500"/>
              <a:gd name="connsiteY0" fmla="*/ 28 h 10000"/>
              <a:gd name="connsiteX1" fmla="*/ 9797 w 10500"/>
              <a:gd name="connsiteY1" fmla="*/ 0 h 10000"/>
              <a:gd name="connsiteX2" fmla="*/ 8075 w 10500"/>
              <a:gd name="connsiteY2" fmla="*/ 4722 h 10000"/>
              <a:gd name="connsiteX3" fmla="*/ 10500 w 10500"/>
              <a:gd name="connsiteY3" fmla="*/ 10000 h 10000"/>
              <a:gd name="connsiteX4" fmla="*/ 6 w 10500"/>
              <a:gd name="connsiteY4" fmla="*/ 9352 h 10000"/>
              <a:gd name="connsiteX5" fmla="*/ 2256 w 10500"/>
              <a:gd name="connsiteY5" fmla="*/ 4828 h 10000"/>
              <a:gd name="connsiteX6" fmla="*/ 6319 w 10500"/>
              <a:gd name="connsiteY6" fmla="*/ 28 h 10000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253 w 10500"/>
              <a:gd name="connsiteY1" fmla="*/ 5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264 h 10295"/>
              <a:gd name="connsiteX1" fmla="*/ 9253 w 10500"/>
              <a:gd name="connsiteY1" fmla="*/ 269 h 10295"/>
              <a:gd name="connsiteX2" fmla="*/ 8075 w 10500"/>
              <a:gd name="connsiteY2" fmla="*/ 5017 h 10295"/>
              <a:gd name="connsiteX3" fmla="*/ 10500 w 10500"/>
              <a:gd name="connsiteY3" fmla="*/ 10295 h 10295"/>
              <a:gd name="connsiteX4" fmla="*/ 6 w 10500"/>
              <a:gd name="connsiteY4" fmla="*/ 9647 h 10295"/>
              <a:gd name="connsiteX5" fmla="*/ 2256 w 10500"/>
              <a:gd name="connsiteY5" fmla="*/ 5123 h 10295"/>
              <a:gd name="connsiteX6" fmla="*/ 6254 w 10500"/>
              <a:gd name="connsiteY6" fmla="*/ 264 h 10295"/>
              <a:gd name="connsiteX0" fmla="*/ 6254 w 10500"/>
              <a:gd name="connsiteY0" fmla="*/ 277 h 10308"/>
              <a:gd name="connsiteX1" fmla="*/ 8245 w 10500"/>
              <a:gd name="connsiteY1" fmla="*/ 265 h 10308"/>
              <a:gd name="connsiteX2" fmla="*/ 8075 w 10500"/>
              <a:gd name="connsiteY2" fmla="*/ 5030 h 10308"/>
              <a:gd name="connsiteX3" fmla="*/ 10500 w 10500"/>
              <a:gd name="connsiteY3" fmla="*/ 10308 h 10308"/>
              <a:gd name="connsiteX4" fmla="*/ 6 w 10500"/>
              <a:gd name="connsiteY4" fmla="*/ 9660 h 10308"/>
              <a:gd name="connsiteX5" fmla="*/ 2256 w 10500"/>
              <a:gd name="connsiteY5" fmla="*/ 5136 h 10308"/>
              <a:gd name="connsiteX6" fmla="*/ 6254 w 10500"/>
              <a:gd name="connsiteY6" fmla="*/ 277 h 10308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692"/>
              <a:gd name="connsiteY0" fmla="*/ 284 h 9926"/>
              <a:gd name="connsiteX1" fmla="*/ 9728 w 10692"/>
              <a:gd name="connsiteY1" fmla="*/ 264 h 9926"/>
              <a:gd name="connsiteX2" fmla="*/ 8075 w 10692"/>
              <a:gd name="connsiteY2" fmla="*/ 5037 h 9926"/>
              <a:gd name="connsiteX3" fmla="*/ 10692 w 10692"/>
              <a:gd name="connsiteY3" fmla="*/ 9926 h 9926"/>
              <a:gd name="connsiteX4" fmla="*/ 6 w 10692"/>
              <a:gd name="connsiteY4" fmla="*/ 9667 h 9926"/>
              <a:gd name="connsiteX5" fmla="*/ 2256 w 10692"/>
              <a:gd name="connsiteY5" fmla="*/ 5143 h 9926"/>
              <a:gd name="connsiteX6" fmla="*/ 6254 w 10692"/>
              <a:gd name="connsiteY6" fmla="*/ 284 h 9926"/>
              <a:gd name="connsiteX0" fmla="*/ 5849 w 12707"/>
              <a:gd name="connsiteY0" fmla="*/ 332 h 10046"/>
              <a:gd name="connsiteX1" fmla="*/ 12707 w 12707"/>
              <a:gd name="connsiteY1" fmla="*/ 251 h 10046"/>
              <a:gd name="connsiteX2" fmla="*/ 7552 w 12707"/>
              <a:gd name="connsiteY2" fmla="*/ 5121 h 10046"/>
              <a:gd name="connsiteX3" fmla="*/ 10000 w 12707"/>
              <a:gd name="connsiteY3" fmla="*/ 10046 h 10046"/>
              <a:gd name="connsiteX4" fmla="*/ 6 w 12707"/>
              <a:gd name="connsiteY4" fmla="*/ 9785 h 10046"/>
              <a:gd name="connsiteX5" fmla="*/ 2110 w 12707"/>
              <a:gd name="connsiteY5" fmla="*/ 5227 h 10046"/>
              <a:gd name="connsiteX6" fmla="*/ 5849 w 12707"/>
              <a:gd name="connsiteY6" fmla="*/ 332 h 10046"/>
              <a:gd name="connsiteX0" fmla="*/ 5849 w 13024"/>
              <a:gd name="connsiteY0" fmla="*/ 373 h 10087"/>
              <a:gd name="connsiteX1" fmla="*/ 13024 w 13024"/>
              <a:gd name="connsiteY1" fmla="*/ 239 h 10087"/>
              <a:gd name="connsiteX2" fmla="*/ 7552 w 13024"/>
              <a:gd name="connsiteY2" fmla="*/ 5162 h 10087"/>
              <a:gd name="connsiteX3" fmla="*/ 10000 w 13024"/>
              <a:gd name="connsiteY3" fmla="*/ 10087 h 10087"/>
              <a:gd name="connsiteX4" fmla="*/ 6 w 13024"/>
              <a:gd name="connsiteY4" fmla="*/ 9826 h 10087"/>
              <a:gd name="connsiteX5" fmla="*/ 2110 w 13024"/>
              <a:gd name="connsiteY5" fmla="*/ 5268 h 10087"/>
              <a:gd name="connsiteX6" fmla="*/ 5849 w 13024"/>
              <a:gd name="connsiteY6" fmla="*/ 373 h 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24" h="10087">
                <a:moveTo>
                  <a:pt x="5849" y="373"/>
                </a:moveTo>
                <a:cubicBezTo>
                  <a:pt x="6785" y="375"/>
                  <a:pt x="9153" y="-371"/>
                  <a:pt x="13024" y="239"/>
                </a:cubicBezTo>
                <a:cubicBezTo>
                  <a:pt x="11931" y="-363"/>
                  <a:pt x="8056" y="3521"/>
                  <a:pt x="7552" y="5162"/>
                </a:cubicBezTo>
                <a:cubicBezTo>
                  <a:pt x="7048" y="6803"/>
                  <a:pt x="8749" y="10087"/>
                  <a:pt x="10000" y="10087"/>
                </a:cubicBezTo>
                <a:lnTo>
                  <a:pt x="6" y="9826"/>
                </a:lnTo>
                <a:cubicBezTo>
                  <a:pt x="-101" y="9822"/>
                  <a:pt x="1136" y="6844"/>
                  <a:pt x="2110" y="5268"/>
                </a:cubicBezTo>
                <a:cubicBezTo>
                  <a:pt x="3084" y="3693"/>
                  <a:pt x="5248" y="318"/>
                  <a:pt x="5849" y="37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Bildobjekt 9" descr="Hoganas_Bjuv_logo_CMY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33" y="4645693"/>
            <a:ext cx="917934" cy="258758"/>
          </a:xfrm>
          <a:prstGeom prst="rect">
            <a:avLst/>
          </a:prstGeom>
        </p:spPr>
      </p:pic>
      <p:sp>
        <p:nvSpPr>
          <p:cNvPr id="11" name="Rektangel 10"/>
          <p:cNvSpPr/>
          <p:nvPr/>
        </p:nvSpPr>
        <p:spPr>
          <a:xfrm>
            <a:off x="9144000" y="2571750"/>
            <a:ext cx="919895" cy="3379811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/>
          <p:cNvSpPr/>
          <p:nvPr/>
        </p:nvSpPr>
        <p:spPr>
          <a:xfrm>
            <a:off x="-919895" y="2571749"/>
            <a:ext cx="919895" cy="3711329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/>
          <p:cNvSpPr/>
          <p:nvPr/>
        </p:nvSpPr>
        <p:spPr>
          <a:xfrm rot="5400000">
            <a:off x="4041361" y="572040"/>
            <a:ext cx="919895" cy="10062815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" name="Bildobjekt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636" y="4747039"/>
            <a:ext cx="545008" cy="16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7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Mondi </a:t>
            </a:r>
            <a:r>
              <a:rPr lang="ru-RU" dirty="0"/>
              <a:t>Сыктывкар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200151"/>
            <a:ext cx="6996896" cy="3394472"/>
          </a:xfrm>
        </p:spPr>
        <p:txBody>
          <a:bodyPr>
            <a:normAutofit/>
          </a:bodyPr>
          <a:lstStyle/>
          <a:p>
            <a:r>
              <a:rPr lang="ru-RU" sz="3200" dirty="0"/>
              <a:t>ИРП 4</a:t>
            </a:r>
            <a:r>
              <a:rPr lang="en-US" sz="3200" dirty="0"/>
              <a:t>: ø </a:t>
            </a:r>
            <a:r>
              <a:rPr lang="ru-RU" sz="3200" dirty="0"/>
              <a:t>4</a:t>
            </a:r>
            <a:r>
              <a:rPr lang="en-US" sz="3200" dirty="0"/>
              <a:t>,</a:t>
            </a:r>
            <a:r>
              <a:rPr lang="ru-RU" sz="3200" dirty="0"/>
              <a:t>55м</a:t>
            </a:r>
            <a:r>
              <a:rPr lang="en-US" sz="3200" dirty="0"/>
              <a:t>, </a:t>
            </a:r>
            <a:r>
              <a:rPr lang="ru-RU" sz="3200" dirty="0"/>
              <a:t>длина 110 м</a:t>
            </a:r>
            <a:r>
              <a:rPr lang="en-US" sz="3200" dirty="0"/>
              <a:t>.</a:t>
            </a:r>
            <a:endParaRPr lang="ru-RU" sz="3200" dirty="0"/>
          </a:p>
          <a:p>
            <a:r>
              <a:rPr lang="ru-RU" sz="3200" dirty="0"/>
              <a:t>Производство </a:t>
            </a:r>
            <a:r>
              <a:rPr lang="en-US" sz="3200" dirty="0"/>
              <a:t>FLS (</a:t>
            </a:r>
            <a:r>
              <a:rPr lang="ru-RU" sz="3200" dirty="0"/>
              <a:t>декабрь 2009</a:t>
            </a:r>
            <a:r>
              <a:rPr lang="en-US" sz="3200" dirty="0"/>
              <a:t>)</a:t>
            </a:r>
            <a:endParaRPr lang="ru-RU" sz="3200" dirty="0"/>
          </a:p>
          <a:p>
            <a:r>
              <a:rPr lang="ru-RU" sz="3200" dirty="0"/>
              <a:t>Производительность</a:t>
            </a:r>
            <a:r>
              <a:rPr lang="en-US" sz="3200" dirty="0"/>
              <a:t>: 6</a:t>
            </a:r>
            <a:r>
              <a:rPr lang="ru-RU" sz="3200" dirty="0"/>
              <a:t>5</a:t>
            </a:r>
            <a:r>
              <a:rPr lang="en-US" sz="3200" dirty="0"/>
              <a:t>0 </a:t>
            </a:r>
            <a:r>
              <a:rPr lang="ru-RU" sz="3200" dirty="0"/>
              <a:t>тн/сутки</a:t>
            </a:r>
            <a:endParaRPr lang="sv-SE" sz="3200" dirty="0"/>
          </a:p>
          <a:p>
            <a:pPr marL="36000" indent="0">
              <a:buNone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379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График ремонтов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19</a:t>
            </a:fld>
            <a:endParaRPr lang="sv-SE"/>
          </a:p>
        </p:txBody>
      </p:sp>
      <p:graphicFrame>
        <p:nvGraphicFramePr>
          <p:cNvPr id="6" name="Objek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46020544"/>
              </p:ext>
            </p:extLst>
          </p:nvPr>
        </p:nvGraphicFramePr>
        <p:xfrm>
          <a:off x="306730" y="1063229"/>
          <a:ext cx="8229600" cy="289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Лист" r:id="rId4" imgW="11849167" imgH="4171893" progId="Excel.Sheet.8">
                  <p:embed/>
                </p:oleObj>
              </mc:Choice>
              <mc:Fallback>
                <p:oleObj name="Лист" r:id="rId4" imgW="11849167" imgH="4171893" progId="Excel.Sheet.8">
                  <p:embed/>
                  <p:pic>
                    <p:nvPicPr>
                      <p:cNvPr id="0" name="Объект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730" y="1063229"/>
                        <a:ext cx="8229600" cy="289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051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tshållare för bild 13" descr="156380641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Lagrade data 8"/>
          <p:cNvSpPr/>
          <p:nvPr/>
        </p:nvSpPr>
        <p:spPr>
          <a:xfrm rot="15849326">
            <a:off x="3314465" y="14889"/>
            <a:ext cx="2236714" cy="9819564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918 w 10001"/>
              <a:gd name="connsiteY0" fmla="*/ 298 h 10000"/>
              <a:gd name="connsiteX1" fmla="*/ 10001 w 10001"/>
              <a:gd name="connsiteY1" fmla="*/ 0 h 10000"/>
              <a:gd name="connsiteX2" fmla="*/ 8334 w 10001"/>
              <a:gd name="connsiteY2" fmla="*/ 5000 h 10000"/>
              <a:gd name="connsiteX3" fmla="*/ 10001 w 10001"/>
              <a:gd name="connsiteY3" fmla="*/ 10000 h 10000"/>
              <a:gd name="connsiteX4" fmla="*/ 1668 w 10001"/>
              <a:gd name="connsiteY4" fmla="*/ 10000 h 10000"/>
              <a:gd name="connsiteX5" fmla="*/ 1 w 10001"/>
              <a:gd name="connsiteY5" fmla="*/ 5000 h 10000"/>
              <a:gd name="connsiteX6" fmla="*/ 1918 w 10001"/>
              <a:gd name="connsiteY6" fmla="*/ 298 h 10000"/>
              <a:gd name="connsiteX0" fmla="*/ 3272 w 10041"/>
              <a:gd name="connsiteY0" fmla="*/ 645 h 10000"/>
              <a:gd name="connsiteX1" fmla="*/ 10041 w 10041"/>
              <a:gd name="connsiteY1" fmla="*/ 0 h 10000"/>
              <a:gd name="connsiteX2" fmla="*/ 8374 w 10041"/>
              <a:gd name="connsiteY2" fmla="*/ 5000 h 10000"/>
              <a:gd name="connsiteX3" fmla="*/ 10041 w 10041"/>
              <a:gd name="connsiteY3" fmla="*/ 10000 h 10000"/>
              <a:gd name="connsiteX4" fmla="*/ 1708 w 10041"/>
              <a:gd name="connsiteY4" fmla="*/ 10000 h 10000"/>
              <a:gd name="connsiteX5" fmla="*/ 41 w 10041"/>
              <a:gd name="connsiteY5" fmla="*/ 5000 h 10000"/>
              <a:gd name="connsiteX6" fmla="*/ 3272 w 10041"/>
              <a:gd name="connsiteY6" fmla="*/ 645 h 10000"/>
              <a:gd name="connsiteX0" fmla="*/ 4657 w 10107"/>
              <a:gd name="connsiteY0" fmla="*/ 826 h 10000"/>
              <a:gd name="connsiteX1" fmla="*/ 10107 w 10107"/>
              <a:gd name="connsiteY1" fmla="*/ 0 h 10000"/>
              <a:gd name="connsiteX2" fmla="*/ 8440 w 10107"/>
              <a:gd name="connsiteY2" fmla="*/ 5000 h 10000"/>
              <a:gd name="connsiteX3" fmla="*/ 10107 w 10107"/>
              <a:gd name="connsiteY3" fmla="*/ 10000 h 10000"/>
              <a:gd name="connsiteX4" fmla="*/ 1774 w 10107"/>
              <a:gd name="connsiteY4" fmla="*/ 10000 h 10000"/>
              <a:gd name="connsiteX5" fmla="*/ 107 w 10107"/>
              <a:gd name="connsiteY5" fmla="*/ 5000 h 10000"/>
              <a:gd name="connsiteX6" fmla="*/ 4657 w 10107"/>
              <a:gd name="connsiteY6" fmla="*/ 826 h 10000"/>
              <a:gd name="connsiteX0" fmla="*/ 7192 w 10252"/>
              <a:gd name="connsiteY0" fmla="*/ 731 h 10000"/>
              <a:gd name="connsiteX1" fmla="*/ 10252 w 10252"/>
              <a:gd name="connsiteY1" fmla="*/ 0 h 10000"/>
              <a:gd name="connsiteX2" fmla="*/ 8585 w 10252"/>
              <a:gd name="connsiteY2" fmla="*/ 5000 h 10000"/>
              <a:gd name="connsiteX3" fmla="*/ 10252 w 10252"/>
              <a:gd name="connsiteY3" fmla="*/ 10000 h 10000"/>
              <a:gd name="connsiteX4" fmla="*/ 1919 w 10252"/>
              <a:gd name="connsiteY4" fmla="*/ 10000 h 10000"/>
              <a:gd name="connsiteX5" fmla="*/ 252 w 10252"/>
              <a:gd name="connsiteY5" fmla="*/ 5000 h 10000"/>
              <a:gd name="connsiteX6" fmla="*/ 7192 w 10252"/>
              <a:gd name="connsiteY6" fmla="*/ 731 h 10000"/>
              <a:gd name="connsiteX0" fmla="*/ 7390 w 10264"/>
              <a:gd name="connsiteY0" fmla="*/ 553 h 10000"/>
              <a:gd name="connsiteX1" fmla="*/ 10264 w 10264"/>
              <a:gd name="connsiteY1" fmla="*/ 0 h 10000"/>
              <a:gd name="connsiteX2" fmla="*/ 8597 w 10264"/>
              <a:gd name="connsiteY2" fmla="*/ 5000 h 10000"/>
              <a:gd name="connsiteX3" fmla="*/ 10264 w 10264"/>
              <a:gd name="connsiteY3" fmla="*/ 10000 h 10000"/>
              <a:gd name="connsiteX4" fmla="*/ 1931 w 10264"/>
              <a:gd name="connsiteY4" fmla="*/ 10000 h 10000"/>
              <a:gd name="connsiteX5" fmla="*/ 264 w 10264"/>
              <a:gd name="connsiteY5" fmla="*/ 5000 h 10000"/>
              <a:gd name="connsiteX6" fmla="*/ 7390 w 10264"/>
              <a:gd name="connsiteY6" fmla="*/ 553 h 10000"/>
              <a:gd name="connsiteX0" fmla="*/ 5650 w 8524"/>
              <a:gd name="connsiteY0" fmla="*/ 553 h 10000"/>
              <a:gd name="connsiteX1" fmla="*/ 8524 w 8524"/>
              <a:gd name="connsiteY1" fmla="*/ 0 h 10000"/>
              <a:gd name="connsiteX2" fmla="*/ 6857 w 8524"/>
              <a:gd name="connsiteY2" fmla="*/ 5000 h 10000"/>
              <a:gd name="connsiteX3" fmla="*/ 8524 w 8524"/>
              <a:gd name="connsiteY3" fmla="*/ 10000 h 10000"/>
              <a:gd name="connsiteX4" fmla="*/ 191 w 8524"/>
              <a:gd name="connsiteY4" fmla="*/ 10000 h 10000"/>
              <a:gd name="connsiteX5" fmla="*/ 2857 w 8524"/>
              <a:gd name="connsiteY5" fmla="*/ 5100 h 10000"/>
              <a:gd name="connsiteX6" fmla="*/ 5650 w 8524"/>
              <a:gd name="connsiteY6" fmla="*/ 553 h 10000"/>
              <a:gd name="connsiteX0" fmla="*/ 5169 w 8541"/>
              <a:gd name="connsiteY0" fmla="*/ 553 h 10000"/>
              <a:gd name="connsiteX1" fmla="*/ 8541 w 8541"/>
              <a:gd name="connsiteY1" fmla="*/ 0 h 10000"/>
              <a:gd name="connsiteX2" fmla="*/ 6585 w 8541"/>
              <a:gd name="connsiteY2" fmla="*/ 5000 h 10000"/>
              <a:gd name="connsiteX3" fmla="*/ 8541 w 8541"/>
              <a:gd name="connsiteY3" fmla="*/ 10000 h 10000"/>
              <a:gd name="connsiteX4" fmla="*/ 332 w 8541"/>
              <a:gd name="connsiteY4" fmla="*/ 9217 h 10000"/>
              <a:gd name="connsiteX5" fmla="*/ 1893 w 8541"/>
              <a:gd name="connsiteY5" fmla="*/ 5100 h 10000"/>
              <a:gd name="connsiteX6" fmla="*/ 5169 w 8541"/>
              <a:gd name="connsiteY6" fmla="*/ 553 h 10000"/>
              <a:gd name="connsiteX0" fmla="*/ 5893 w 9841"/>
              <a:gd name="connsiteY0" fmla="*/ 553 h 10000"/>
              <a:gd name="connsiteX1" fmla="*/ 9841 w 9841"/>
              <a:gd name="connsiteY1" fmla="*/ 0 h 10000"/>
              <a:gd name="connsiteX2" fmla="*/ 7551 w 9841"/>
              <a:gd name="connsiteY2" fmla="*/ 5000 h 10000"/>
              <a:gd name="connsiteX3" fmla="*/ 9841 w 9841"/>
              <a:gd name="connsiteY3" fmla="*/ 10000 h 10000"/>
              <a:gd name="connsiteX4" fmla="*/ 408 w 9841"/>
              <a:gd name="connsiteY4" fmla="*/ 9394 h 10000"/>
              <a:gd name="connsiteX5" fmla="*/ 2057 w 9841"/>
              <a:gd name="connsiteY5" fmla="*/ 5100 h 10000"/>
              <a:gd name="connsiteX6" fmla="*/ 5893 w 9841"/>
              <a:gd name="connsiteY6" fmla="*/ 553 h 10000"/>
              <a:gd name="connsiteX0" fmla="*/ 5988 w 10000"/>
              <a:gd name="connsiteY0" fmla="*/ 27 h 9474"/>
              <a:gd name="connsiteX1" fmla="*/ 9325 w 10000"/>
              <a:gd name="connsiteY1" fmla="*/ 0 h 9474"/>
              <a:gd name="connsiteX2" fmla="*/ 7673 w 10000"/>
              <a:gd name="connsiteY2" fmla="*/ 4474 h 9474"/>
              <a:gd name="connsiteX3" fmla="*/ 10000 w 10000"/>
              <a:gd name="connsiteY3" fmla="*/ 9474 h 9474"/>
              <a:gd name="connsiteX4" fmla="*/ 415 w 10000"/>
              <a:gd name="connsiteY4" fmla="*/ 8868 h 9474"/>
              <a:gd name="connsiteX5" fmla="*/ 2090 w 10000"/>
              <a:gd name="connsiteY5" fmla="*/ 4574 h 9474"/>
              <a:gd name="connsiteX6" fmla="*/ 5988 w 10000"/>
              <a:gd name="connsiteY6" fmla="*/ 27 h 9474"/>
              <a:gd name="connsiteX0" fmla="*/ 5583 w 9595"/>
              <a:gd name="connsiteY0" fmla="*/ 28 h 10000"/>
              <a:gd name="connsiteX1" fmla="*/ 8920 w 9595"/>
              <a:gd name="connsiteY1" fmla="*/ 0 h 10000"/>
              <a:gd name="connsiteX2" fmla="*/ 7268 w 9595"/>
              <a:gd name="connsiteY2" fmla="*/ 4722 h 10000"/>
              <a:gd name="connsiteX3" fmla="*/ 9595 w 9595"/>
              <a:gd name="connsiteY3" fmla="*/ 10000 h 10000"/>
              <a:gd name="connsiteX4" fmla="*/ 10 w 9595"/>
              <a:gd name="connsiteY4" fmla="*/ 9360 h 10000"/>
              <a:gd name="connsiteX5" fmla="*/ 1685 w 9595"/>
              <a:gd name="connsiteY5" fmla="*/ 4828 h 10000"/>
              <a:gd name="connsiteX6" fmla="*/ 5583 w 9595"/>
              <a:gd name="connsiteY6" fmla="*/ 28 h 10000"/>
              <a:gd name="connsiteX0" fmla="*/ 6319 w 10500"/>
              <a:gd name="connsiteY0" fmla="*/ 28 h 10000"/>
              <a:gd name="connsiteX1" fmla="*/ 9797 w 10500"/>
              <a:gd name="connsiteY1" fmla="*/ 0 h 10000"/>
              <a:gd name="connsiteX2" fmla="*/ 8075 w 10500"/>
              <a:gd name="connsiteY2" fmla="*/ 4722 h 10000"/>
              <a:gd name="connsiteX3" fmla="*/ 10500 w 10500"/>
              <a:gd name="connsiteY3" fmla="*/ 10000 h 10000"/>
              <a:gd name="connsiteX4" fmla="*/ 6 w 10500"/>
              <a:gd name="connsiteY4" fmla="*/ 9352 h 10000"/>
              <a:gd name="connsiteX5" fmla="*/ 2256 w 10500"/>
              <a:gd name="connsiteY5" fmla="*/ 4828 h 10000"/>
              <a:gd name="connsiteX6" fmla="*/ 6319 w 10500"/>
              <a:gd name="connsiteY6" fmla="*/ 28 h 10000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253 w 10500"/>
              <a:gd name="connsiteY1" fmla="*/ 5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264 h 10295"/>
              <a:gd name="connsiteX1" fmla="*/ 9253 w 10500"/>
              <a:gd name="connsiteY1" fmla="*/ 269 h 10295"/>
              <a:gd name="connsiteX2" fmla="*/ 8075 w 10500"/>
              <a:gd name="connsiteY2" fmla="*/ 5017 h 10295"/>
              <a:gd name="connsiteX3" fmla="*/ 10500 w 10500"/>
              <a:gd name="connsiteY3" fmla="*/ 10295 h 10295"/>
              <a:gd name="connsiteX4" fmla="*/ 6 w 10500"/>
              <a:gd name="connsiteY4" fmla="*/ 9647 h 10295"/>
              <a:gd name="connsiteX5" fmla="*/ 2256 w 10500"/>
              <a:gd name="connsiteY5" fmla="*/ 5123 h 10295"/>
              <a:gd name="connsiteX6" fmla="*/ 6254 w 10500"/>
              <a:gd name="connsiteY6" fmla="*/ 264 h 10295"/>
              <a:gd name="connsiteX0" fmla="*/ 6254 w 10500"/>
              <a:gd name="connsiteY0" fmla="*/ 277 h 10308"/>
              <a:gd name="connsiteX1" fmla="*/ 8245 w 10500"/>
              <a:gd name="connsiteY1" fmla="*/ 265 h 10308"/>
              <a:gd name="connsiteX2" fmla="*/ 8075 w 10500"/>
              <a:gd name="connsiteY2" fmla="*/ 5030 h 10308"/>
              <a:gd name="connsiteX3" fmla="*/ 10500 w 10500"/>
              <a:gd name="connsiteY3" fmla="*/ 10308 h 10308"/>
              <a:gd name="connsiteX4" fmla="*/ 6 w 10500"/>
              <a:gd name="connsiteY4" fmla="*/ 9660 h 10308"/>
              <a:gd name="connsiteX5" fmla="*/ 2256 w 10500"/>
              <a:gd name="connsiteY5" fmla="*/ 5136 h 10308"/>
              <a:gd name="connsiteX6" fmla="*/ 6254 w 10500"/>
              <a:gd name="connsiteY6" fmla="*/ 277 h 10308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692"/>
              <a:gd name="connsiteY0" fmla="*/ 284 h 9926"/>
              <a:gd name="connsiteX1" fmla="*/ 9728 w 10692"/>
              <a:gd name="connsiteY1" fmla="*/ 264 h 9926"/>
              <a:gd name="connsiteX2" fmla="*/ 8075 w 10692"/>
              <a:gd name="connsiteY2" fmla="*/ 5037 h 9926"/>
              <a:gd name="connsiteX3" fmla="*/ 10692 w 10692"/>
              <a:gd name="connsiteY3" fmla="*/ 9926 h 9926"/>
              <a:gd name="connsiteX4" fmla="*/ 6 w 10692"/>
              <a:gd name="connsiteY4" fmla="*/ 9667 h 9926"/>
              <a:gd name="connsiteX5" fmla="*/ 2256 w 10692"/>
              <a:gd name="connsiteY5" fmla="*/ 5143 h 9926"/>
              <a:gd name="connsiteX6" fmla="*/ 6254 w 10692"/>
              <a:gd name="connsiteY6" fmla="*/ 284 h 9926"/>
              <a:gd name="connsiteX0" fmla="*/ 5849 w 12707"/>
              <a:gd name="connsiteY0" fmla="*/ 332 h 10046"/>
              <a:gd name="connsiteX1" fmla="*/ 12707 w 12707"/>
              <a:gd name="connsiteY1" fmla="*/ 251 h 10046"/>
              <a:gd name="connsiteX2" fmla="*/ 7552 w 12707"/>
              <a:gd name="connsiteY2" fmla="*/ 5121 h 10046"/>
              <a:gd name="connsiteX3" fmla="*/ 10000 w 12707"/>
              <a:gd name="connsiteY3" fmla="*/ 10046 h 10046"/>
              <a:gd name="connsiteX4" fmla="*/ 6 w 12707"/>
              <a:gd name="connsiteY4" fmla="*/ 9785 h 10046"/>
              <a:gd name="connsiteX5" fmla="*/ 2110 w 12707"/>
              <a:gd name="connsiteY5" fmla="*/ 5227 h 10046"/>
              <a:gd name="connsiteX6" fmla="*/ 5849 w 12707"/>
              <a:gd name="connsiteY6" fmla="*/ 332 h 10046"/>
              <a:gd name="connsiteX0" fmla="*/ 5849 w 13024"/>
              <a:gd name="connsiteY0" fmla="*/ 373 h 10087"/>
              <a:gd name="connsiteX1" fmla="*/ 13024 w 13024"/>
              <a:gd name="connsiteY1" fmla="*/ 239 h 10087"/>
              <a:gd name="connsiteX2" fmla="*/ 7552 w 13024"/>
              <a:gd name="connsiteY2" fmla="*/ 5162 h 10087"/>
              <a:gd name="connsiteX3" fmla="*/ 10000 w 13024"/>
              <a:gd name="connsiteY3" fmla="*/ 10087 h 10087"/>
              <a:gd name="connsiteX4" fmla="*/ 6 w 13024"/>
              <a:gd name="connsiteY4" fmla="*/ 9826 h 10087"/>
              <a:gd name="connsiteX5" fmla="*/ 2110 w 13024"/>
              <a:gd name="connsiteY5" fmla="*/ 5268 h 10087"/>
              <a:gd name="connsiteX6" fmla="*/ 5849 w 13024"/>
              <a:gd name="connsiteY6" fmla="*/ 373 h 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24" h="10087">
                <a:moveTo>
                  <a:pt x="5849" y="373"/>
                </a:moveTo>
                <a:cubicBezTo>
                  <a:pt x="6785" y="375"/>
                  <a:pt x="9153" y="-371"/>
                  <a:pt x="13024" y="239"/>
                </a:cubicBezTo>
                <a:cubicBezTo>
                  <a:pt x="11931" y="-363"/>
                  <a:pt x="8056" y="3521"/>
                  <a:pt x="7552" y="5162"/>
                </a:cubicBezTo>
                <a:cubicBezTo>
                  <a:pt x="7048" y="6803"/>
                  <a:pt x="8749" y="10087"/>
                  <a:pt x="10000" y="10087"/>
                </a:cubicBezTo>
                <a:lnTo>
                  <a:pt x="6" y="9826"/>
                </a:lnTo>
                <a:cubicBezTo>
                  <a:pt x="-101" y="9822"/>
                  <a:pt x="1136" y="6844"/>
                  <a:pt x="2110" y="5268"/>
                </a:cubicBezTo>
                <a:cubicBezTo>
                  <a:pt x="3084" y="3693"/>
                  <a:pt x="5248" y="318"/>
                  <a:pt x="5849" y="37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нас</a:t>
            </a:r>
            <a:endParaRPr lang="sv-SE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2</a:t>
            </a:fld>
            <a:endParaRPr lang="sv-SE"/>
          </a:p>
        </p:txBody>
      </p:sp>
      <p:pic>
        <p:nvPicPr>
          <p:cNvPr id="6" name="Bildobjekt 5" descr="Hoganas_Bjuv_logo_CMY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005" y="4535070"/>
            <a:ext cx="1553699" cy="437975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9144000" y="2571750"/>
            <a:ext cx="919895" cy="3379811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/>
          <p:cNvSpPr/>
          <p:nvPr/>
        </p:nvSpPr>
        <p:spPr>
          <a:xfrm>
            <a:off x="-919895" y="2571749"/>
            <a:ext cx="919895" cy="3711329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/>
          <p:cNvSpPr/>
          <p:nvPr/>
        </p:nvSpPr>
        <p:spPr>
          <a:xfrm rot="5400000">
            <a:off x="4041361" y="572040"/>
            <a:ext cx="919895" cy="10062815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46449" cy="3394472"/>
          </a:xfrm>
        </p:spPr>
        <p:txBody>
          <a:bodyPr/>
          <a:lstStyle/>
          <a:p>
            <a:pPr marL="36000" indent="0">
              <a:buNone/>
            </a:pPr>
            <a:r>
              <a:rPr lang="sv-SE" dirty="0" smtClean="0"/>
              <a:t>Höganäs Bjuf </a:t>
            </a:r>
            <a:r>
              <a:rPr lang="ru-RU" dirty="0" smtClean="0"/>
              <a:t>является разработчиком, производителем и поставщиком интеллектуальных огнеупорных решений</a:t>
            </a:r>
            <a:endParaRPr lang="sv-SE" dirty="0" smtClean="0"/>
          </a:p>
          <a:p>
            <a:pPr marL="3600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5096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Mondi </a:t>
            </a:r>
            <a:r>
              <a:rPr lang="ru-RU" dirty="0"/>
              <a:t>Сыктывкар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20</a:t>
            </a:fld>
            <a:endParaRPr lang="sv-SE"/>
          </a:p>
        </p:txBody>
      </p:sp>
      <p:sp>
        <p:nvSpPr>
          <p:cNvPr id="7" name="Platshållare för innehåll 2"/>
          <p:cNvSpPr>
            <a:spLocks noGrp="1"/>
          </p:cNvSpPr>
          <p:nvPr>
            <p:ph idx="1"/>
          </p:nvPr>
        </p:nvSpPr>
        <p:spPr>
          <a:xfrm>
            <a:off x="457200" y="1200151"/>
            <a:ext cx="6996896" cy="3394472"/>
          </a:xfrm>
        </p:spPr>
        <p:txBody>
          <a:bodyPr>
            <a:normAutofit fontScale="85000" lnSpcReduction="20000"/>
          </a:bodyPr>
          <a:lstStyle/>
          <a:p>
            <a:r>
              <a:rPr lang="ru-RU" sz="3200" dirty="0"/>
              <a:t>На основании инспекции, проведенной в августе 2015, стала очевидной необходимость замены 37 пм зоны обжига, 10 пм зоны сушки и 24 пм зоны пересыпных полок</a:t>
            </a:r>
          </a:p>
          <a:p>
            <a:r>
              <a:rPr lang="ru-RU" sz="3200" dirty="0"/>
              <a:t>Основная проблема – недостаток времени, отведенного на капремонт</a:t>
            </a:r>
          </a:p>
          <a:p>
            <a:r>
              <a:rPr lang="ru-RU" sz="3200" dirty="0"/>
              <a:t>Основной риск -  аварийный останов в любой момент времени</a:t>
            </a:r>
          </a:p>
        </p:txBody>
      </p:sp>
    </p:spTree>
    <p:extLst>
      <p:ext uri="{BB962C8B-B14F-4D97-AF65-F5344CB8AC3E}">
        <p14:creationId xmlns:p14="http://schemas.microsoft.com/office/powerpoint/2010/main" val="13300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Группа Илим, Филиал в Братске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200151"/>
            <a:ext cx="6996896" cy="3394472"/>
          </a:xfrm>
        </p:spPr>
        <p:txBody>
          <a:bodyPr>
            <a:normAutofit/>
          </a:bodyPr>
          <a:lstStyle/>
          <a:p>
            <a:r>
              <a:rPr lang="ru-RU" sz="3200" dirty="0"/>
              <a:t>ИРП 5</a:t>
            </a:r>
            <a:r>
              <a:rPr lang="en-US" sz="3200" dirty="0"/>
              <a:t>: ø </a:t>
            </a:r>
            <a:r>
              <a:rPr lang="ru-RU" sz="3200" dirty="0"/>
              <a:t>3</a:t>
            </a:r>
            <a:r>
              <a:rPr lang="en-US" sz="3200" dirty="0"/>
              <a:t>,</a:t>
            </a:r>
            <a:r>
              <a:rPr lang="ru-RU" sz="3200" dirty="0"/>
              <a:t>6м</a:t>
            </a:r>
            <a:r>
              <a:rPr lang="en-US" sz="3200" dirty="0"/>
              <a:t>, </a:t>
            </a:r>
            <a:r>
              <a:rPr lang="ru-RU" sz="3200" dirty="0"/>
              <a:t>длина 110 м</a:t>
            </a:r>
            <a:r>
              <a:rPr lang="en-US" sz="3200" dirty="0"/>
              <a:t>.</a:t>
            </a:r>
            <a:endParaRPr lang="ru-RU" sz="3200" dirty="0"/>
          </a:p>
          <a:p>
            <a:r>
              <a:rPr lang="ru-RU" sz="3200" dirty="0"/>
              <a:t>Производство Волга Цеммаш</a:t>
            </a:r>
            <a:r>
              <a:rPr lang="en-US" sz="3200" dirty="0"/>
              <a:t> (</a:t>
            </a:r>
            <a:r>
              <a:rPr lang="ru-RU" sz="3200" dirty="0"/>
              <a:t>модернизация – июнь 2014 г</a:t>
            </a:r>
            <a:r>
              <a:rPr lang="en-US" sz="3200" dirty="0"/>
              <a:t>)</a:t>
            </a:r>
            <a:endParaRPr lang="ru-RU" sz="3200" dirty="0"/>
          </a:p>
          <a:p>
            <a:r>
              <a:rPr lang="ru-RU" sz="3200" dirty="0"/>
              <a:t>Производительность</a:t>
            </a:r>
            <a:r>
              <a:rPr lang="en-US" sz="3200" dirty="0"/>
              <a:t>: </a:t>
            </a:r>
            <a:r>
              <a:rPr lang="ru-RU" sz="3200" dirty="0"/>
              <a:t>24</a:t>
            </a:r>
            <a:r>
              <a:rPr lang="en-US" sz="3200" dirty="0"/>
              <a:t>0 </a:t>
            </a:r>
            <a:r>
              <a:rPr lang="ru-RU" sz="3200" dirty="0"/>
              <a:t>тн/сутки</a:t>
            </a:r>
            <a:endParaRPr lang="sv-SE" sz="3200" dirty="0"/>
          </a:p>
          <a:p>
            <a:pPr marL="36000" indent="0">
              <a:buNone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918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9209"/>
            <a:ext cx="8229600" cy="857250"/>
          </a:xfrm>
        </p:spPr>
        <p:txBody>
          <a:bodyPr>
            <a:normAutofit/>
          </a:bodyPr>
          <a:lstStyle/>
          <a:p>
            <a:r>
              <a:rPr lang="ru-RU" dirty="0"/>
              <a:t>Группа </a:t>
            </a:r>
            <a:r>
              <a:rPr lang="ru-RU" dirty="0" smtClean="0"/>
              <a:t>Илим</a:t>
            </a:r>
            <a:r>
              <a:rPr lang="sv-SE" dirty="0" smtClean="0"/>
              <a:t>, </a:t>
            </a:r>
            <a:r>
              <a:rPr lang="ru-RU" dirty="0" smtClean="0"/>
              <a:t>Филиал </a:t>
            </a:r>
            <a:r>
              <a:rPr lang="ru-RU" dirty="0"/>
              <a:t>в Братске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22</a:t>
            </a:fld>
            <a:endParaRPr lang="sv-S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074" y="840617"/>
            <a:ext cx="5991797" cy="419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97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ru-RU" dirty="0"/>
              <a:t>Группа Илим, Филиал в Братске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23</a:t>
            </a:fld>
            <a:endParaRPr lang="sv-S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90" y="675644"/>
            <a:ext cx="6312408" cy="435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05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Группа Илим, Филиал в Братске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200151"/>
            <a:ext cx="6996896" cy="3394472"/>
          </a:xfrm>
        </p:spPr>
        <p:txBody>
          <a:bodyPr>
            <a:normAutofit/>
          </a:bodyPr>
          <a:lstStyle/>
          <a:p>
            <a:r>
              <a:rPr lang="ru-RU" sz="3200" dirty="0"/>
              <a:t>На основании инспекции, проведенной в ноябре 2015, стала очевидной необходимость замены футеровки печи полностью</a:t>
            </a:r>
          </a:p>
          <a:p>
            <a:pPr marL="36000" indent="0">
              <a:buNone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766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41804" y="205979"/>
            <a:ext cx="8229600" cy="857250"/>
          </a:xfrm>
        </p:spPr>
        <p:txBody>
          <a:bodyPr>
            <a:normAutofit/>
          </a:bodyPr>
          <a:lstStyle/>
          <a:p>
            <a:r>
              <a:rPr lang="ru-RU" dirty="0"/>
              <a:t>ОАО НЛМК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200151"/>
            <a:ext cx="6996896" cy="3394472"/>
          </a:xfrm>
        </p:spPr>
        <p:txBody>
          <a:bodyPr>
            <a:normAutofit/>
          </a:bodyPr>
          <a:lstStyle/>
          <a:p>
            <a:r>
              <a:rPr lang="ru-RU" sz="3200" dirty="0"/>
              <a:t>ВР 11</a:t>
            </a:r>
            <a:r>
              <a:rPr lang="en-US" sz="3200" dirty="0"/>
              <a:t>: ø </a:t>
            </a:r>
            <a:r>
              <a:rPr lang="ru-RU" sz="3200" dirty="0"/>
              <a:t>4</a:t>
            </a:r>
            <a:r>
              <a:rPr lang="en-US" sz="3200" dirty="0"/>
              <a:t>,</a:t>
            </a:r>
            <a:r>
              <a:rPr lang="ru-RU" sz="3200" dirty="0"/>
              <a:t>27м</a:t>
            </a:r>
            <a:r>
              <a:rPr lang="en-US" sz="3200" dirty="0"/>
              <a:t>, </a:t>
            </a:r>
            <a:r>
              <a:rPr lang="ru-RU" sz="3200" dirty="0"/>
              <a:t>длина 60 м</a:t>
            </a:r>
            <a:r>
              <a:rPr lang="en-US" sz="3200" dirty="0"/>
              <a:t>.</a:t>
            </a:r>
            <a:endParaRPr lang="ru-RU" sz="3200" dirty="0"/>
          </a:p>
          <a:p>
            <a:r>
              <a:rPr lang="ru-RU" sz="3200" dirty="0"/>
              <a:t>Производство </a:t>
            </a:r>
            <a:r>
              <a:rPr lang="en-US" sz="3200" dirty="0"/>
              <a:t>Metso Minerals</a:t>
            </a:r>
            <a:r>
              <a:rPr lang="ru-RU" sz="3200" dirty="0"/>
              <a:t> </a:t>
            </a:r>
            <a:r>
              <a:rPr lang="en-US" sz="3200" dirty="0"/>
              <a:t>(</a:t>
            </a:r>
            <a:r>
              <a:rPr lang="ru-RU" sz="3200" dirty="0"/>
              <a:t>декабрь 2012 г</a:t>
            </a:r>
            <a:r>
              <a:rPr lang="en-US" sz="3200" dirty="0"/>
              <a:t>)</a:t>
            </a:r>
            <a:endParaRPr lang="ru-RU" sz="3200" dirty="0"/>
          </a:p>
          <a:p>
            <a:r>
              <a:rPr lang="ru-RU" sz="3200" dirty="0"/>
              <a:t>Производительность</a:t>
            </a:r>
            <a:r>
              <a:rPr lang="en-US" sz="3200" dirty="0"/>
              <a:t>: </a:t>
            </a:r>
            <a:r>
              <a:rPr lang="ru-RU" sz="3200" dirty="0"/>
              <a:t>800</a:t>
            </a:r>
            <a:r>
              <a:rPr lang="en-US" sz="3200" dirty="0"/>
              <a:t> </a:t>
            </a:r>
            <a:r>
              <a:rPr lang="ru-RU" sz="3200" dirty="0"/>
              <a:t>тн/сутки</a:t>
            </a:r>
            <a:endParaRPr lang="sv-SE" sz="3200" dirty="0"/>
          </a:p>
          <a:p>
            <a:pPr marL="36000" indent="0">
              <a:buNone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833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0266" y="0"/>
            <a:ext cx="8229600" cy="857250"/>
          </a:xfrm>
        </p:spPr>
        <p:txBody>
          <a:bodyPr>
            <a:normAutofit/>
          </a:bodyPr>
          <a:lstStyle/>
          <a:p>
            <a:r>
              <a:rPr lang="ru-RU" dirty="0"/>
              <a:t>ОАО </a:t>
            </a:r>
            <a:r>
              <a:rPr lang="ru-RU" dirty="0" smtClean="0"/>
              <a:t>НЛМК</a:t>
            </a:r>
            <a:r>
              <a:rPr lang="sv-SE" dirty="0" smtClean="0"/>
              <a:t> </a:t>
            </a:r>
            <a:r>
              <a:rPr lang="ru-RU" dirty="0" smtClean="0"/>
              <a:t>Чертеж </a:t>
            </a:r>
            <a:r>
              <a:rPr lang="ru-RU" dirty="0"/>
              <a:t>ВП 11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26</a:t>
            </a:fld>
            <a:endParaRPr lang="sv-S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32" y="664369"/>
            <a:ext cx="6350794" cy="447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70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0266" y="0"/>
            <a:ext cx="8229600" cy="857250"/>
          </a:xfrm>
        </p:spPr>
        <p:txBody>
          <a:bodyPr>
            <a:normAutofit/>
          </a:bodyPr>
          <a:lstStyle/>
          <a:p>
            <a:r>
              <a:rPr lang="ru-RU" dirty="0"/>
              <a:t>ОАО </a:t>
            </a:r>
            <a:r>
              <a:rPr lang="ru-RU" dirty="0" smtClean="0"/>
              <a:t>НЛМК</a:t>
            </a:r>
            <a:r>
              <a:rPr lang="sv-SE" dirty="0" smtClean="0"/>
              <a:t> </a:t>
            </a:r>
            <a:r>
              <a:rPr lang="ru-RU" dirty="0" smtClean="0"/>
              <a:t>ВП </a:t>
            </a:r>
            <a:r>
              <a:rPr lang="ru-RU" dirty="0"/>
              <a:t>11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27</a:t>
            </a:fld>
            <a:endParaRPr lang="sv-SE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6528058"/>
              </p:ext>
            </p:extLst>
          </p:nvPr>
        </p:nvGraphicFramePr>
        <p:xfrm>
          <a:off x="1848957" y="755668"/>
          <a:ext cx="4587404" cy="4004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Документ" r:id="rId4" imgW="6553434" imgH="5720015" progId="Word.Document.12">
                  <p:embed/>
                </p:oleObj>
              </mc:Choice>
              <mc:Fallback>
                <p:oleObj name="Документ" r:id="rId4" imgW="6553434" imgH="5720015" progId="Word.Document.12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8957" y="755668"/>
                        <a:ext cx="4587404" cy="40040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187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0266" y="0"/>
            <a:ext cx="8229600" cy="857250"/>
          </a:xfrm>
        </p:spPr>
        <p:txBody>
          <a:bodyPr>
            <a:normAutofit/>
          </a:bodyPr>
          <a:lstStyle/>
          <a:p>
            <a:r>
              <a:rPr lang="ru-RU" dirty="0"/>
              <a:t>ОАО </a:t>
            </a:r>
            <a:r>
              <a:rPr lang="ru-RU" dirty="0" smtClean="0"/>
              <a:t>НЛМК</a:t>
            </a:r>
            <a:r>
              <a:rPr lang="sv-SE" dirty="0" smtClean="0"/>
              <a:t> </a:t>
            </a:r>
            <a:r>
              <a:rPr lang="ru-RU" dirty="0" smtClean="0"/>
              <a:t>ВП </a:t>
            </a:r>
            <a:r>
              <a:rPr lang="ru-RU" dirty="0"/>
              <a:t>11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28</a:t>
            </a:fld>
            <a:endParaRPr lang="sv-SE"/>
          </a:p>
        </p:txBody>
      </p:sp>
      <p:graphicFrame>
        <p:nvGraphicFramePr>
          <p:cNvPr id="3" name="Objek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966012252"/>
              </p:ext>
            </p:extLst>
          </p:nvPr>
        </p:nvGraphicFramePr>
        <p:xfrm>
          <a:off x="980918" y="758227"/>
          <a:ext cx="6615440" cy="3732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Документ" r:id="rId4" imgW="6014036" imgH="3392753" progId="Word.Document.12">
                  <p:embed/>
                </p:oleObj>
              </mc:Choice>
              <mc:Fallback>
                <p:oleObj name="Документ" r:id="rId4" imgW="6014036" imgH="3392753" progId="Word.Document.12">
                  <p:embed/>
                  <p:pic>
                    <p:nvPicPr>
                      <p:cNvPr id="0" name="Объект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0918" y="758227"/>
                        <a:ext cx="6615440" cy="3732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792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0266" y="0"/>
            <a:ext cx="8229600" cy="857250"/>
          </a:xfrm>
        </p:spPr>
        <p:txBody>
          <a:bodyPr>
            <a:normAutofit/>
          </a:bodyPr>
          <a:lstStyle/>
          <a:p>
            <a:r>
              <a:rPr lang="ru-RU" dirty="0"/>
              <a:t>ОАО </a:t>
            </a:r>
            <a:r>
              <a:rPr lang="ru-RU" dirty="0" smtClean="0"/>
              <a:t>НЛМК</a:t>
            </a:r>
            <a:r>
              <a:rPr lang="sv-SE" dirty="0" smtClean="0"/>
              <a:t> </a:t>
            </a:r>
            <a:r>
              <a:rPr lang="ru-RU" dirty="0" smtClean="0"/>
              <a:t>ВП </a:t>
            </a:r>
            <a:r>
              <a:rPr lang="ru-RU" dirty="0"/>
              <a:t>11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29</a:t>
            </a:fld>
            <a:endParaRPr lang="sv-SE"/>
          </a:p>
        </p:txBody>
      </p:sp>
      <p:graphicFrame>
        <p:nvGraphicFramePr>
          <p:cNvPr id="5" name="Objekt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700897424"/>
              </p:ext>
            </p:extLst>
          </p:nvPr>
        </p:nvGraphicFramePr>
        <p:xfrm>
          <a:off x="1096665" y="753203"/>
          <a:ext cx="6615440" cy="3732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name="Документ" r:id="rId4" imgW="6014036" imgH="3392753" progId="Word.Document.12">
                  <p:embed/>
                </p:oleObj>
              </mc:Choice>
              <mc:Fallback>
                <p:oleObj name="Документ" r:id="rId4" imgW="6014036" imgH="3392753" progId="Word.Document.12">
                  <p:embed/>
                  <p:pic>
                    <p:nvPicPr>
                      <p:cNvPr id="0" name="Объект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6665" y="753203"/>
                        <a:ext cx="6615440" cy="3732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500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Скандинавский гигант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v-SE" dirty="0" smtClean="0"/>
              <a:t>Höganäs Bjuf: </a:t>
            </a:r>
            <a:r>
              <a:rPr lang="ru-RU" dirty="0" smtClean="0"/>
              <a:t>крупнейший производитель огнеупоров в Скандинавии</a:t>
            </a:r>
            <a:endParaRPr lang="sv-SE" dirty="0" smtClean="0"/>
          </a:p>
          <a:p>
            <a:r>
              <a:rPr lang="ru-RU" dirty="0" smtClean="0"/>
              <a:t>Основное огнеупорное производство и центр</a:t>
            </a:r>
            <a:r>
              <a:rPr lang="sv-SE" dirty="0" smtClean="0"/>
              <a:t> R&amp;D </a:t>
            </a:r>
            <a:r>
              <a:rPr lang="ru-RU" dirty="0" smtClean="0"/>
              <a:t>расположены на юге Швеции</a:t>
            </a:r>
            <a:endParaRPr lang="sv-SE" dirty="0" smtClean="0"/>
          </a:p>
          <a:p>
            <a:r>
              <a:rPr lang="ru-RU" dirty="0" smtClean="0"/>
              <a:t>Входит в состав </a:t>
            </a:r>
            <a:r>
              <a:rPr lang="sv-SE" dirty="0" smtClean="0"/>
              <a:t>Borgestad Industries</a:t>
            </a:r>
          </a:p>
          <a:p>
            <a:r>
              <a:rPr lang="ru-RU" dirty="0" smtClean="0"/>
              <a:t>Обслуживает цементную, сталелитейную, целлюлозно-бумажную, энергетическую, ферросплавную и алюминиевую отрасли промышленности</a:t>
            </a:r>
            <a:endParaRPr lang="sv-SE" dirty="0" smtClean="0"/>
          </a:p>
          <a:p>
            <a:r>
              <a:rPr lang="ru-RU" dirty="0" smtClean="0"/>
              <a:t>Экспортирует продукцию более чем в </a:t>
            </a:r>
            <a:r>
              <a:rPr lang="sv-SE" dirty="0" smtClean="0"/>
              <a:t>70 </a:t>
            </a:r>
            <a:r>
              <a:rPr lang="ru-RU" dirty="0" smtClean="0"/>
              <a:t>стран мира</a:t>
            </a:r>
            <a:endParaRPr lang="sv-SE" dirty="0" smtClean="0"/>
          </a:p>
          <a:p>
            <a:pPr marL="36000" indent="0">
              <a:buNone/>
            </a:pP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3</a:t>
            </a:fld>
            <a:endParaRPr lang="sv-SE"/>
          </a:p>
        </p:txBody>
      </p:sp>
      <p:pic>
        <p:nvPicPr>
          <p:cNvPr id="9" name="Picture 31" descr="G:\Företaget Gemensamt\Helt öppna filer\Foton\Lågupplösta\Fabrik norr 54.jpg"/>
          <p:cNvPicPr>
            <a:picLocks noGrp="1" noChangeArrowheads="1"/>
          </p:cNvPicPr>
          <p:nvPr>
            <p:ph sz="half" idx="2"/>
          </p:nvPr>
        </p:nvPicPr>
        <p:blipFill rotWithShape="1">
          <a:blip r:embed="rId2" cstate="screen"/>
          <a:srcRect t="1553"/>
          <a:stretch/>
        </p:blipFill>
        <p:spPr bwMode="auto">
          <a:xfrm>
            <a:off x="4972812" y="1304242"/>
            <a:ext cx="3389376" cy="2760611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251660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0266" y="208344"/>
            <a:ext cx="8229600" cy="857250"/>
          </a:xfrm>
        </p:spPr>
        <p:txBody>
          <a:bodyPr>
            <a:normAutofit/>
          </a:bodyPr>
          <a:lstStyle/>
          <a:p>
            <a:r>
              <a:rPr lang="ru-RU" dirty="0"/>
              <a:t>ОАО </a:t>
            </a:r>
            <a:r>
              <a:rPr lang="ru-RU" dirty="0" smtClean="0"/>
              <a:t>НЛМК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30</a:t>
            </a:fld>
            <a:endParaRPr lang="sv-SE"/>
          </a:p>
        </p:txBody>
      </p:sp>
      <p:sp>
        <p:nvSpPr>
          <p:cNvPr id="6" name="Platshållare för innehåll 2"/>
          <p:cNvSpPr>
            <a:spLocks noGrp="1"/>
          </p:cNvSpPr>
          <p:nvPr>
            <p:ph idx="1"/>
          </p:nvPr>
        </p:nvSpPr>
        <p:spPr>
          <a:xfrm>
            <a:off x="457200" y="1065594"/>
            <a:ext cx="6996896" cy="3633924"/>
          </a:xfrm>
        </p:spPr>
        <p:txBody>
          <a:bodyPr>
            <a:normAutofit fontScale="70000" lnSpcReduction="20000"/>
          </a:bodyPr>
          <a:lstStyle/>
          <a:p>
            <a:r>
              <a:rPr lang="ru-RU" sz="3200" dirty="0"/>
              <a:t>На основании инспекции, проведенной в мае 2014, было принято решение о полной замене футеровки печи:</a:t>
            </a:r>
          </a:p>
          <a:p>
            <a:r>
              <a:rPr lang="ru-RU" sz="3200" dirty="0"/>
              <a:t>Этап 1 – замена 20 пм зоны обжига, выполнен в июне 2015</a:t>
            </a:r>
          </a:p>
          <a:p>
            <a:r>
              <a:rPr lang="ru-RU" sz="3200" dirty="0"/>
              <a:t>Этап 2 – замена 10 пм промежуточной зоны + 30 пм  зоны пересыпных полок, апрель 2016 </a:t>
            </a:r>
          </a:p>
          <a:p>
            <a:r>
              <a:rPr lang="ru-RU" sz="3200" dirty="0"/>
              <a:t>Этап 3 – замена футеровки расширенного подогревателя и передаточного желоба, июнь 2016</a:t>
            </a:r>
          </a:p>
        </p:txBody>
      </p:sp>
    </p:spTree>
    <p:extLst>
      <p:ext uri="{BB962C8B-B14F-4D97-AF65-F5344CB8AC3E}">
        <p14:creationId xmlns:p14="http://schemas.microsoft.com/office/powerpoint/2010/main" val="18701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0266" y="208344"/>
            <a:ext cx="8229600" cy="857250"/>
          </a:xfrm>
        </p:spPr>
        <p:txBody>
          <a:bodyPr>
            <a:normAutofit/>
          </a:bodyPr>
          <a:lstStyle/>
          <a:p>
            <a:r>
              <a:rPr lang="ru-RU" dirty="0"/>
              <a:t>ОАО </a:t>
            </a:r>
            <a:r>
              <a:rPr lang="ru-RU" dirty="0" smtClean="0"/>
              <a:t>НЛМК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31</a:t>
            </a:fld>
            <a:endParaRPr lang="sv-SE"/>
          </a:p>
        </p:txBody>
      </p:sp>
      <p:graphicFrame>
        <p:nvGraphicFramePr>
          <p:cNvPr id="5" name="Objekt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8535378"/>
              </p:ext>
            </p:extLst>
          </p:nvPr>
        </p:nvGraphicFramePr>
        <p:xfrm>
          <a:off x="1367646" y="973205"/>
          <a:ext cx="5500596" cy="4060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" name="Документ" r:id="rId4" imgW="5978909" imgH="4413388" progId="Word.Document.12">
                  <p:embed/>
                </p:oleObj>
              </mc:Choice>
              <mc:Fallback>
                <p:oleObj name="Документ" r:id="rId4" imgW="5978909" imgH="4413388" progId="Word.Document.12">
                  <p:embed/>
                  <p:pic>
                    <p:nvPicPr>
                      <p:cNvPr id="0" name="Объект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7646" y="973205"/>
                        <a:ext cx="5500596" cy="40603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613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0266" y="208344"/>
            <a:ext cx="8229600" cy="857250"/>
          </a:xfrm>
        </p:spPr>
        <p:txBody>
          <a:bodyPr>
            <a:normAutofit/>
          </a:bodyPr>
          <a:lstStyle/>
          <a:p>
            <a:r>
              <a:rPr lang="ru-RU" dirty="0"/>
              <a:t>ОАО </a:t>
            </a:r>
            <a:r>
              <a:rPr lang="ru-RU" dirty="0" smtClean="0"/>
              <a:t>НЛМК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32</a:t>
            </a:fld>
            <a:endParaRPr lang="sv-SE"/>
          </a:p>
        </p:txBody>
      </p:sp>
      <p:graphicFrame>
        <p:nvGraphicFramePr>
          <p:cNvPr id="5" name="Objekt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031969122"/>
              </p:ext>
            </p:extLst>
          </p:nvPr>
        </p:nvGraphicFramePr>
        <p:xfrm>
          <a:off x="1448668" y="994915"/>
          <a:ext cx="5620174" cy="4148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name="Документ" r:id="rId4" imgW="5978909" imgH="4413388" progId="Word.Document.12">
                  <p:embed/>
                </p:oleObj>
              </mc:Choice>
              <mc:Fallback>
                <p:oleObj name="Документ" r:id="rId4" imgW="5978909" imgH="4413388" progId="Word.Document.12">
                  <p:embed/>
                  <p:pic>
                    <p:nvPicPr>
                      <p:cNvPr id="0" name="Объект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8668" y="994915"/>
                        <a:ext cx="5620174" cy="41485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208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 descr="ThinkstockPhotos-AA034603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33</a:t>
            </a:fld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FFFF"/>
                </a:solidFill>
              </a:rPr>
              <a:t>Дизайн футеровки </a:t>
            </a:r>
            <a:r>
              <a:rPr lang="sv-SE" dirty="0" smtClean="0">
                <a:solidFill>
                  <a:srgbClr val="FFFFFF"/>
                </a:solidFill>
              </a:rPr>
              <a:t>Höganäs Bjuf/Macon </a:t>
            </a:r>
            <a:r>
              <a:rPr lang="ru-RU" dirty="0" smtClean="0">
                <a:solidFill>
                  <a:srgbClr val="FFFFFF"/>
                </a:solidFill>
              </a:rPr>
              <a:t>для ИРП </a:t>
            </a:r>
            <a:r>
              <a:rPr lang="sv-SE" dirty="0" smtClean="0">
                <a:solidFill>
                  <a:srgbClr val="FFFFFF"/>
                </a:solidFill>
              </a:rPr>
              <a:t>#11</a:t>
            </a:r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9" name="Lagrade data 8"/>
          <p:cNvSpPr/>
          <p:nvPr/>
        </p:nvSpPr>
        <p:spPr>
          <a:xfrm rot="15849326">
            <a:off x="3314465" y="14889"/>
            <a:ext cx="2236714" cy="9819564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918 w 10001"/>
              <a:gd name="connsiteY0" fmla="*/ 298 h 10000"/>
              <a:gd name="connsiteX1" fmla="*/ 10001 w 10001"/>
              <a:gd name="connsiteY1" fmla="*/ 0 h 10000"/>
              <a:gd name="connsiteX2" fmla="*/ 8334 w 10001"/>
              <a:gd name="connsiteY2" fmla="*/ 5000 h 10000"/>
              <a:gd name="connsiteX3" fmla="*/ 10001 w 10001"/>
              <a:gd name="connsiteY3" fmla="*/ 10000 h 10000"/>
              <a:gd name="connsiteX4" fmla="*/ 1668 w 10001"/>
              <a:gd name="connsiteY4" fmla="*/ 10000 h 10000"/>
              <a:gd name="connsiteX5" fmla="*/ 1 w 10001"/>
              <a:gd name="connsiteY5" fmla="*/ 5000 h 10000"/>
              <a:gd name="connsiteX6" fmla="*/ 1918 w 10001"/>
              <a:gd name="connsiteY6" fmla="*/ 298 h 10000"/>
              <a:gd name="connsiteX0" fmla="*/ 3272 w 10041"/>
              <a:gd name="connsiteY0" fmla="*/ 645 h 10000"/>
              <a:gd name="connsiteX1" fmla="*/ 10041 w 10041"/>
              <a:gd name="connsiteY1" fmla="*/ 0 h 10000"/>
              <a:gd name="connsiteX2" fmla="*/ 8374 w 10041"/>
              <a:gd name="connsiteY2" fmla="*/ 5000 h 10000"/>
              <a:gd name="connsiteX3" fmla="*/ 10041 w 10041"/>
              <a:gd name="connsiteY3" fmla="*/ 10000 h 10000"/>
              <a:gd name="connsiteX4" fmla="*/ 1708 w 10041"/>
              <a:gd name="connsiteY4" fmla="*/ 10000 h 10000"/>
              <a:gd name="connsiteX5" fmla="*/ 41 w 10041"/>
              <a:gd name="connsiteY5" fmla="*/ 5000 h 10000"/>
              <a:gd name="connsiteX6" fmla="*/ 3272 w 10041"/>
              <a:gd name="connsiteY6" fmla="*/ 645 h 10000"/>
              <a:gd name="connsiteX0" fmla="*/ 4657 w 10107"/>
              <a:gd name="connsiteY0" fmla="*/ 826 h 10000"/>
              <a:gd name="connsiteX1" fmla="*/ 10107 w 10107"/>
              <a:gd name="connsiteY1" fmla="*/ 0 h 10000"/>
              <a:gd name="connsiteX2" fmla="*/ 8440 w 10107"/>
              <a:gd name="connsiteY2" fmla="*/ 5000 h 10000"/>
              <a:gd name="connsiteX3" fmla="*/ 10107 w 10107"/>
              <a:gd name="connsiteY3" fmla="*/ 10000 h 10000"/>
              <a:gd name="connsiteX4" fmla="*/ 1774 w 10107"/>
              <a:gd name="connsiteY4" fmla="*/ 10000 h 10000"/>
              <a:gd name="connsiteX5" fmla="*/ 107 w 10107"/>
              <a:gd name="connsiteY5" fmla="*/ 5000 h 10000"/>
              <a:gd name="connsiteX6" fmla="*/ 4657 w 10107"/>
              <a:gd name="connsiteY6" fmla="*/ 826 h 10000"/>
              <a:gd name="connsiteX0" fmla="*/ 7192 w 10252"/>
              <a:gd name="connsiteY0" fmla="*/ 731 h 10000"/>
              <a:gd name="connsiteX1" fmla="*/ 10252 w 10252"/>
              <a:gd name="connsiteY1" fmla="*/ 0 h 10000"/>
              <a:gd name="connsiteX2" fmla="*/ 8585 w 10252"/>
              <a:gd name="connsiteY2" fmla="*/ 5000 h 10000"/>
              <a:gd name="connsiteX3" fmla="*/ 10252 w 10252"/>
              <a:gd name="connsiteY3" fmla="*/ 10000 h 10000"/>
              <a:gd name="connsiteX4" fmla="*/ 1919 w 10252"/>
              <a:gd name="connsiteY4" fmla="*/ 10000 h 10000"/>
              <a:gd name="connsiteX5" fmla="*/ 252 w 10252"/>
              <a:gd name="connsiteY5" fmla="*/ 5000 h 10000"/>
              <a:gd name="connsiteX6" fmla="*/ 7192 w 10252"/>
              <a:gd name="connsiteY6" fmla="*/ 731 h 10000"/>
              <a:gd name="connsiteX0" fmla="*/ 7390 w 10264"/>
              <a:gd name="connsiteY0" fmla="*/ 553 h 10000"/>
              <a:gd name="connsiteX1" fmla="*/ 10264 w 10264"/>
              <a:gd name="connsiteY1" fmla="*/ 0 h 10000"/>
              <a:gd name="connsiteX2" fmla="*/ 8597 w 10264"/>
              <a:gd name="connsiteY2" fmla="*/ 5000 h 10000"/>
              <a:gd name="connsiteX3" fmla="*/ 10264 w 10264"/>
              <a:gd name="connsiteY3" fmla="*/ 10000 h 10000"/>
              <a:gd name="connsiteX4" fmla="*/ 1931 w 10264"/>
              <a:gd name="connsiteY4" fmla="*/ 10000 h 10000"/>
              <a:gd name="connsiteX5" fmla="*/ 264 w 10264"/>
              <a:gd name="connsiteY5" fmla="*/ 5000 h 10000"/>
              <a:gd name="connsiteX6" fmla="*/ 7390 w 10264"/>
              <a:gd name="connsiteY6" fmla="*/ 553 h 10000"/>
              <a:gd name="connsiteX0" fmla="*/ 5650 w 8524"/>
              <a:gd name="connsiteY0" fmla="*/ 553 h 10000"/>
              <a:gd name="connsiteX1" fmla="*/ 8524 w 8524"/>
              <a:gd name="connsiteY1" fmla="*/ 0 h 10000"/>
              <a:gd name="connsiteX2" fmla="*/ 6857 w 8524"/>
              <a:gd name="connsiteY2" fmla="*/ 5000 h 10000"/>
              <a:gd name="connsiteX3" fmla="*/ 8524 w 8524"/>
              <a:gd name="connsiteY3" fmla="*/ 10000 h 10000"/>
              <a:gd name="connsiteX4" fmla="*/ 191 w 8524"/>
              <a:gd name="connsiteY4" fmla="*/ 10000 h 10000"/>
              <a:gd name="connsiteX5" fmla="*/ 2857 w 8524"/>
              <a:gd name="connsiteY5" fmla="*/ 5100 h 10000"/>
              <a:gd name="connsiteX6" fmla="*/ 5650 w 8524"/>
              <a:gd name="connsiteY6" fmla="*/ 553 h 10000"/>
              <a:gd name="connsiteX0" fmla="*/ 5169 w 8541"/>
              <a:gd name="connsiteY0" fmla="*/ 553 h 10000"/>
              <a:gd name="connsiteX1" fmla="*/ 8541 w 8541"/>
              <a:gd name="connsiteY1" fmla="*/ 0 h 10000"/>
              <a:gd name="connsiteX2" fmla="*/ 6585 w 8541"/>
              <a:gd name="connsiteY2" fmla="*/ 5000 h 10000"/>
              <a:gd name="connsiteX3" fmla="*/ 8541 w 8541"/>
              <a:gd name="connsiteY3" fmla="*/ 10000 h 10000"/>
              <a:gd name="connsiteX4" fmla="*/ 332 w 8541"/>
              <a:gd name="connsiteY4" fmla="*/ 9217 h 10000"/>
              <a:gd name="connsiteX5" fmla="*/ 1893 w 8541"/>
              <a:gd name="connsiteY5" fmla="*/ 5100 h 10000"/>
              <a:gd name="connsiteX6" fmla="*/ 5169 w 8541"/>
              <a:gd name="connsiteY6" fmla="*/ 553 h 10000"/>
              <a:gd name="connsiteX0" fmla="*/ 5893 w 9841"/>
              <a:gd name="connsiteY0" fmla="*/ 553 h 10000"/>
              <a:gd name="connsiteX1" fmla="*/ 9841 w 9841"/>
              <a:gd name="connsiteY1" fmla="*/ 0 h 10000"/>
              <a:gd name="connsiteX2" fmla="*/ 7551 w 9841"/>
              <a:gd name="connsiteY2" fmla="*/ 5000 h 10000"/>
              <a:gd name="connsiteX3" fmla="*/ 9841 w 9841"/>
              <a:gd name="connsiteY3" fmla="*/ 10000 h 10000"/>
              <a:gd name="connsiteX4" fmla="*/ 408 w 9841"/>
              <a:gd name="connsiteY4" fmla="*/ 9394 h 10000"/>
              <a:gd name="connsiteX5" fmla="*/ 2057 w 9841"/>
              <a:gd name="connsiteY5" fmla="*/ 5100 h 10000"/>
              <a:gd name="connsiteX6" fmla="*/ 5893 w 9841"/>
              <a:gd name="connsiteY6" fmla="*/ 553 h 10000"/>
              <a:gd name="connsiteX0" fmla="*/ 5988 w 10000"/>
              <a:gd name="connsiteY0" fmla="*/ 27 h 9474"/>
              <a:gd name="connsiteX1" fmla="*/ 9325 w 10000"/>
              <a:gd name="connsiteY1" fmla="*/ 0 h 9474"/>
              <a:gd name="connsiteX2" fmla="*/ 7673 w 10000"/>
              <a:gd name="connsiteY2" fmla="*/ 4474 h 9474"/>
              <a:gd name="connsiteX3" fmla="*/ 10000 w 10000"/>
              <a:gd name="connsiteY3" fmla="*/ 9474 h 9474"/>
              <a:gd name="connsiteX4" fmla="*/ 415 w 10000"/>
              <a:gd name="connsiteY4" fmla="*/ 8868 h 9474"/>
              <a:gd name="connsiteX5" fmla="*/ 2090 w 10000"/>
              <a:gd name="connsiteY5" fmla="*/ 4574 h 9474"/>
              <a:gd name="connsiteX6" fmla="*/ 5988 w 10000"/>
              <a:gd name="connsiteY6" fmla="*/ 27 h 9474"/>
              <a:gd name="connsiteX0" fmla="*/ 5583 w 9595"/>
              <a:gd name="connsiteY0" fmla="*/ 28 h 10000"/>
              <a:gd name="connsiteX1" fmla="*/ 8920 w 9595"/>
              <a:gd name="connsiteY1" fmla="*/ 0 h 10000"/>
              <a:gd name="connsiteX2" fmla="*/ 7268 w 9595"/>
              <a:gd name="connsiteY2" fmla="*/ 4722 h 10000"/>
              <a:gd name="connsiteX3" fmla="*/ 9595 w 9595"/>
              <a:gd name="connsiteY3" fmla="*/ 10000 h 10000"/>
              <a:gd name="connsiteX4" fmla="*/ 10 w 9595"/>
              <a:gd name="connsiteY4" fmla="*/ 9360 h 10000"/>
              <a:gd name="connsiteX5" fmla="*/ 1685 w 9595"/>
              <a:gd name="connsiteY5" fmla="*/ 4828 h 10000"/>
              <a:gd name="connsiteX6" fmla="*/ 5583 w 9595"/>
              <a:gd name="connsiteY6" fmla="*/ 28 h 10000"/>
              <a:gd name="connsiteX0" fmla="*/ 6319 w 10500"/>
              <a:gd name="connsiteY0" fmla="*/ 28 h 10000"/>
              <a:gd name="connsiteX1" fmla="*/ 9797 w 10500"/>
              <a:gd name="connsiteY1" fmla="*/ 0 h 10000"/>
              <a:gd name="connsiteX2" fmla="*/ 8075 w 10500"/>
              <a:gd name="connsiteY2" fmla="*/ 4722 h 10000"/>
              <a:gd name="connsiteX3" fmla="*/ 10500 w 10500"/>
              <a:gd name="connsiteY3" fmla="*/ 10000 h 10000"/>
              <a:gd name="connsiteX4" fmla="*/ 6 w 10500"/>
              <a:gd name="connsiteY4" fmla="*/ 9352 h 10000"/>
              <a:gd name="connsiteX5" fmla="*/ 2256 w 10500"/>
              <a:gd name="connsiteY5" fmla="*/ 4828 h 10000"/>
              <a:gd name="connsiteX6" fmla="*/ 6319 w 10500"/>
              <a:gd name="connsiteY6" fmla="*/ 28 h 10000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253 w 10500"/>
              <a:gd name="connsiteY1" fmla="*/ 5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264 h 10295"/>
              <a:gd name="connsiteX1" fmla="*/ 9253 w 10500"/>
              <a:gd name="connsiteY1" fmla="*/ 269 h 10295"/>
              <a:gd name="connsiteX2" fmla="*/ 8075 w 10500"/>
              <a:gd name="connsiteY2" fmla="*/ 5017 h 10295"/>
              <a:gd name="connsiteX3" fmla="*/ 10500 w 10500"/>
              <a:gd name="connsiteY3" fmla="*/ 10295 h 10295"/>
              <a:gd name="connsiteX4" fmla="*/ 6 w 10500"/>
              <a:gd name="connsiteY4" fmla="*/ 9647 h 10295"/>
              <a:gd name="connsiteX5" fmla="*/ 2256 w 10500"/>
              <a:gd name="connsiteY5" fmla="*/ 5123 h 10295"/>
              <a:gd name="connsiteX6" fmla="*/ 6254 w 10500"/>
              <a:gd name="connsiteY6" fmla="*/ 264 h 10295"/>
              <a:gd name="connsiteX0" fmla="*/ 6254 w 10500"/>
              <a:gd name="connsiteY0" fmla="*/ 277 h 10308"/>
              <a:gd name="connsiteX1" fmla="*/ 8245 w 10500"/>
              <a:gd name="connsiteY1" fmla="*/ 265 h 10308"/>
              <a:gd name="connsiteX2" fmla="*/ 8075 w 10500"/>
              <a:gd name="connsiteY2" fmla="*/ 5030 h 10308"/>
              <a:gd name="connsiteX3" fmla="*/ 10500 w 10500"/>
              <a:gd name="connsiteY3" fmla="*/ 10308 h 10308"/>
              <a:gd name="connsiteX4" fmla="*/ 6 w 10500"/>
              <a:gd name="connsiteY4" fmla="*/ 9660 h 10308"/>
              <a:gd name="connsiteX5" fmla="*/ 2256 w 10500"/>
              <a:gd name="connsiteY5" fmla="*/ 5136 h 10308"/>
              <a:gd name="connsiteX6" fmla="*/ 6254 w 10500"/>
              <a:gd name="connsiteY6" fmla="*/ 277 h 10308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692"/>
              <a:gd name="connsiteY0" fmla="*/ 284 h 9926"/>
              <a:gd name="connsiteX1" fmla="*/ 9728 w 10692"/>
              <a:gd name="connsiteY1" fmla="*/ 264 h 9926"/>
              <a:gd name="connsiteX2" fmla="*/ 8075 w 10692"/>
              <a:gd name="connsiteY2" fmla="*/ 5037 h 9926"/>
              <a:gd name="connsiteX3" fmla="*/ 10692 w 10692"/>
              <a:gd name="connsiteY3" fmla="*/ 9926 h 9926"/>
              <a:gd name="connsiteX4" fmla="*/ 6 w 10692"/>
              <a:gd name="connsiteY4" fmla="*/ 9667 h 9926"/>
              <a:gd name="connsiteX5" fmla="*/ 2256 w 10692"/>
              <a:gd name="connsiteY5" fmla="*/ 5143 h 9926"/>
              <a:gd name="connsiteX6" fmla="*/ 6254 w 10692"/>
              <a:gd name="connsiteY6" fmla="*/ 284 h 9926"/>
              <a:gd name="connsiteX0" fmla="*/ 5849 w 12707"/>
              <a:gd name="connsiteY0" fmla="*/ 332 h 10046"/>
              <a:gd name="connsiteX1" fmla="*/ 12707 w 12707"/>
              <a:gd name="connsiteY1" fmla="*/ 251 h 10046"/>
              <a:gd name="connsiteX2" fmla="*/ 7552 w 12707"/>
              <a:gd name="connsiteY2" fmla="*/ 5121 h 10046"/>
              <a:gd name="connsiteX3" fmla="*/ 10000 w 12707"/>
              <a:gd name="connsiteY3" fmla="*/ 10046 h 10046"/>
              <a:gd name="connsiteX4" fmla="*/ 6 w 12707"/>
              <a:gd name="connsiteY4" fmla="*/ 9785 h 10046"/>
              <a:gd name="connsiteX5" fmla="*/ 2110 w 12707"/>
              <a:gd name="connsiteY5" fmla="*/ 5227 h 10046"/>
              <a:gd name="connsiteX6" fmla="*/ 5849 w 12707"/>
              <a:gd name="connsiteY6" fmla="*/ 332 h 10046"/>
              <a:gd name="connsiteX0" fmla="*/ 5849 w 13024"/>
              <a:gd name="connsiteY0" fmla="*/ 373 h 10087"/>
              <a:gd name="connsiteX1" fmla="*/ 13024 w 13024"/>
              <a:gd name="connsiteY1" fmla="*/ 239 h 10087"/>
              <a:gd name="connsiteX2" fmla="*/ 7552 w 13024"/>
              <a:gd name="connsiteY2" fmla="*/ 5162 h 10087"/>
              <a:gd name="connsiteX3" fmla="*/ 10000 w 13024"/>
              <a:gd name="connsiteY3" fmla="*/ 10087 h 10087"/>
              <a:gd name="connsiteX4" fmla="*/ 6 w 13024"/>
              <a:gd name="connsiteY4" fmla="*/ 9826 h 10087"/>
              <a:gd name="connsiteX5" fmla="*/ 2110 w 13024"/>
              <a:gd name="connsiteY5" fmla="*/ 5268 h 10087"/>
              <a:gd name="connsiteX6" fmla="*/ 5849 w 13024"/>
              <a:gd name="connsiteY6" fmla="*/ 373 h 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24" h="10087">
                <a:moveTo>
                  <a:pt x="5849" y="373"/>
                </a:moveTo>
                <a:cubicBezTo>
                  <a:pt x="6785" y="375"/>
                  <a:pt x="9153" y="-371"/>
                  <a:pt x="13024" y="239"/>
                </a:cubicBezTo>
                <a:cubicBezTo>
                  <a:pt x="11931" y="-363"/>
                  <a:pt x="8056" y="3521"/>
                  <a:pt x="7552" y="5162"/>
                </a:cubicBezTo>
                <a:cubicBezTo>
                  <a:pt x="7048" y="6803"/>
                  <a:pt x="8749" y="10087"/>
                  <a:pt x="10000" y="10087"/>
                </a:cubicBezTo>
                <a:lnTo>
                  <a:pt x="6" y="9826"/>
                </a:lnTo>
                <a:cubicBezTo>
                  <a:pt x="-101" y="9822"/>
                  <a:pt x="1136" y="6844"/>
                  <a:pt x="2110" y="5268"/>
                </a:cubicBezTo>
                <a:cubicBezTo>
                  <a:pt x="3084" y="3693"/>
                  <a:pt x="5248" y="318"/>
                  <a:pt x="5849" y="37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/>
          <p:cNvSpPr/>
          <p:nvPr/>
        </p:nvSpPr>
        <p:spPr>
          <a:xfrm>
            <a:off x="9144000" y="2571750"/>
            <a:ext cx="919895" cy="3379811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/>
          <p:cNvSpPr/>
          <p:nvPr/>
        </p:nvSpPr>
        <p:spPr>
          <a:xfrm>
            <a:off x="-919895" y="2571749"/>
            <a:ext cx="919895" cy="3711329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/>
          <p:cNvSpPr/>
          <p:nvPr/>
        </p:nvSpPr>
        <p:spPr>
          <a:xfrm rot="5400000">
            <a:off x="4041361" y="572040"/>
            <a:ext cx="919895" cy="10062815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Bildobjekt 9" descr="Hoganas_Bjuv_logo_CMY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33" y="4645693"/>
            <a:ext cx="917934" cy="258758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636" y="4747039"/>
            <a:ext cx="545008" cy="16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9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457200" y="64717"/>
            <a:ext cx="8229600" cy="857250"/>
          </a:xfrm>
        </p:spPr>
        <p:txBody>
          <a:bodyPr/>
          <a:lstStyle/>
          <a:p>
            <a:r>
              <a:rPr lang="ru-RU" dirty="0" smtClean="0"/>
              <a:t>Порог/ зона разгрузки</a:t>
            </a:r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34</a:t>
            </a:fld>
            <a:endParaRPr lang="sv-SE"/>
          </a:p>
        </p:txBody>
      </p:sp>
      <p:sp>
        <p:nvSpPr>
          <p:cNvPr id="7" name="textruta 6"/>
          <p:cNvSpPr txBox="1"/>
          <p:nvPr/>
        </p:nvSpPr>
        <p:spPr>
          <a:xfrm>
            <a:off x="577850" y="889608"/>
            <a:ext cx="3637312" cy="132343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B w="0"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Arial"/>
                <a:cs typeface="Arial"/>
              </a:rPr>
              <a:t>Порог/ зона разгрузки</a:t>
            </a:r>
            <a:endParaRPr lang="sv-SE" sz="1600" b="1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ru-RU" sz="1600" dirty="0">
                <a:solidFill>
                  <a:schemeClr val="tx2"/>
                </a:solidFill>
                <a:latin typeface="Arial"/>
                <a:cs typeface="Arial"/>
              </a:rPr>
              <a:t>Сильный износ огнеупоров</a:t>
            </a:r>
            <a:r>
              <a:rPr lang="sv-SE" sz="1600" dirty="0" smtClean="0">
                <a:solidFill>
                  <a:schemeClr val="tx2"/>
                </a:solidFill>
                <a:latin typeface="Arial"/>
                <a:cs typeface="Arial"/>
              </a:rPr>
              <a:t>.</a:t>
            </a:r>
            <a:endParaRPr lang="sv-SE" sz="1600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ru-RU" sz="1600" dirty="0" smtClean="0">
                <a:solidFill>
                  <a:schemeClr val="tx2"/>
                </a:solidFill>
                <a:latin typeface="Arial"/>
                <a:cs typeface="Arial"/>
              </a:rPr>
              <a:t>Облицовочный слой</a:t>
            </a:r>
            <a:r>
              <a:rPr lang="sv-SE" sz="1600" dirty="0" smtClean="0">
                <a:solidFill>
                  <a:schemeClr val="tx2"/>
                </a:solidFill>
                <a:latin typeface="Arial"/>
                <a:cs typeface="Arial"/>
              </a:rPr>
              <a:t>, t=230 mm</a:t>
            </a:r>
          </a:p>
          <a:p>
            <a:r>
              <a:rPr lang="ru-RU" sz="1600" dirty="0" smtClean="0">
                <a:solidFill>
                  <a:schemeClr val="tx2"/>
                </a:solidFill>
                <a:latin typeface="Arial"/>
                <a:cs typeface="Arial"/>
              </a:rPr>
              <a:t>Порог/ зона разгрузки</a:t>
            </a:r>
            <a:r>
              <a:rPr lang="sv-SE" sz="1600" dirty="0" smtClean="0">
                <a:solidFill>
                  <a:schemeClr val="tx2"/>
                </a:solidFill>
                <a:latin typeface="Arial"/>
                <a:cs typeface="Arial"/>
              </a:rPr>
              <a:t>: 0-2,2m (2,2m)</a:t>
            </a:r>
            <a:endParaRPr lang="sv-SE" sz="1600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ru-RU" sz="1600" dirty="0">
                <a:solidFill>
                  <a:schemeClr val="tx2"/>
                </a:solidFill>
                <a:latin typeface="Arial"/>
                <a:cs typeface="Arial"/>
              </a:rPr>
              <a:t>Температура процесса </a:t>
            </a:r>
            <a:r>
              <a:rPr lang="sv-SE" sz="1600" dirty="0" smtClean="0">
                <a:solidFill>
                  <a:schemeClr val="tx2"/>
                </a:solidFill>
                <a:latin typeface="Arial"/>
                <a:cs typeface="Arial"/>
              </a:rPr>
              <a:t>~ 1100°</a:t>
            </a:r>
            <a:r>
              <a:rPr lang="sv-SE" sz="1600" dirty="0">
                <a:solidFill>
                  <a:schemeClr val="tx2"/>
                </a:solidFill>
                <a:latin typeface="Arial"/>
                <a:cs typeface="Arial"/>
              </a:rPr>
              <a:t>C </a:t>
            </a:r>
          </a:p>
        </p:txBody>
      </p:sp>
      <p:sp>
        <p:nvSpPr>
          <p:cNvPr id="8" name="Rektangel 7"/>
          <p:cNvSpPr/>
          <p:nvPr/>
        </p:nvSpPr>
        <p:spPr>
          <a:xfrm>
            <a:off x="457200" y="2351428"/>
            <a:ext cx="468351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indent="0">
              <a:buNone/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Щелочестойкий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огнеупор с низким содержанием цемента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endParaRPr lang="sv-SE" sz="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Огнеупор 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низким содержанием цемента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Höganäs DC 50AF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Стальное волокно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MME 446 </a:t>
            </a: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Стальные анкеры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Электроды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Avesta AC/DC 309L 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362" y="380294"/>
            <a:ext cx="35718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14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Зона обжига</a:t>
            </a:r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35</a:t>
            </a:fld>
            <a:endParaRPr lang="sv-SE"/>
          </a:p>
        </p:txBody>
      </p:sp>
      <p:sp>
        <p:nvSpPr>
          <p:cNvPr id="7" name="textruta 6"/>
          <p:cNvSpPr txBox="1"/>
          <p:nvPr/>
        </p:nvSpPr>
        <p:spPr>
          <a:xfrm>
            <a:off x="323207" y="1072335"/>
            <a:ext cx="3793428" cy="132343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B w="0"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Arial"/>
                <a:cs typeface="Arial"/>
              </a:rPr>
              <a:t>Зона обжига</a:t>
            </a:r>
            <a:endParaRPr lang="sv-SE" sz="1600" b="1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ru-RU" sz="1600" dirty="0">
                <a:solidFill>
                  <a:schemeClr val="tx2"/>
                </a:solidFill>
                <a:latin typeface="Arial"/>
                <a:cs typeface="Arial"/>
              </a:rPr>
              <a:t>Облицовочный слой</a:t>
            </a:r>
            <a:r>
              <a:rPr lang="sv-SE" sz="1600" dirty="0" smtClean="0">
                <a:solidFill>
                  <a:schemeClr val="tx2"/>
                </a:solidFill>
                <a:latin typeface="Arial"/>
                <a:cs typeface="Arial"/>
              </a:rPr>
              <a:t>, t=200 mm</a:t>
            </a:r>
            <a:endParaRPr lang="sv-SE" sz="1600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ru-RU" sz="1600" dirty="0" smtClean="0">
                <a:solidFill>
                  <a:schemeClr val="tx2"/>
                </a:solidFill>
                <a:latin typeface="Arial"/>
                <a:cs typeface="Arial"/>
              </a:rPr>
              <a:t>Изоляционный слой</a:t>
            </a:r>
            <a:r>
              <a:rPr lang="sv-SE" sz="1600" dirty="0" smtClean="0">
                <a:solidFill>
                  <a:schemeClr val="tx2"/>
                </a:solidFill>
                <a:latin typeface="Arial"/>
                <a:cs typeface="Arial"/>
              </a:rPr>
              <a:t>, t=64 mm</a:t>
            </a:r>
          </a:p>
          <a:p>
            <a:r>
              <a:rPr lang="ru-RU" sz="1600" dirty="0" smtClean="0">
                <a:solidFill>
                  <a:schemeClr val="tx2"/>
                </a:solidFill>
                <a:latin typeface="Arial"/>
                <a:cs typeface="Arial"/>
              </a:rPr>
              <a:t>Зона обжига</a:t>
            </a:r>
            <a:r>
              <a:rPr lang="sv-SE" sz="1600" dirty="0" smtClean="0">
                <a:solidFill>
                  <a:schemeClr val="tx2"/>
                </a:solidFill>
                <a:latin typeface="Arial"/>
                <a:cs typeface="Arial"/>
              </a:rPr>
              <a:t>: 2,2m-30,6m (28,4m) </a:t>
            </a:r>
            <a:endParaRPr lang="sv-SE" sz="1600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ru-RU" sz="1600" dirty="0">
                <a:solidFill>
                  <a:schemeClr val="tx2"/>
                </a:solidFill>
                <a:latin typeface="Arial"/>
                <a:cs typeface="Arial"/>
              </a:rPr>
              <a:t>Температура процесса </a:t>
            </a:r>
            <a:r>
              <a:rPr lang="sv-SE" sz="1600" dirty="0" smtClean="0">
                <a:solidFill>
                  <a:schemeClr val="tx2"/>
                </a:solidFill>
                <a:latin typeface="Arial"/>
                <a:cs typeface="Arial"/>
              </a:rPr>
              <a:t>~ 1150-1250°C </a:t>
            </a:r>
            <a:endParaRPr lang="sv-SE" sz="16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4271058" y="1063229"/>
            <a:ext cx="47837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indent="0">
              <a:buNone/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Важно использовать </a:t>
            </a:r>
            <a:r>
              <a:rPr lang="ru-RU" sz="16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щелочестойкий</a:t>
            </a: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кирпич, выдерживающий перепады температур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6000" indent="0">
              <a:buNone/>
            </a:pPr>
            <a:endParaRPr lang="sv-SE" sz="16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Андалузитовый кирпич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Silox </a:t>
            </a:r>
            <a:r>
              <a:rPr lang="sv-S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Изоляционный </a:t>
            </a:r>
            <a:r>
              <a:rPr lang="ru-RU" sz="16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диатомитовый</a:t>
            </a: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кирпич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M-Extra E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Раствор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Höganäs </a:t>
            </a:r>
            <a:r>
              <a:rPr lang="sv-S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cement </a:t>
            </a: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кирпичей с высоким содержанием глинозема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Раствор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Höganäs </a:t>
            </a:r>
            <a:r>
              <a:rPr lang="sv-S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H-15 </a:t>
            </a: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шамотных и изоляционных кирпичей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Изоляционная смесь для торкретирования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Höganäs Insul G 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47" y="2671329"/>
            <a:ext cx="2930347" cy="177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5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Зона пересыпных полок</a:t>
            </a:r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36</a:t>
            </a:fld>
            <a:endParaRPr lang="sv-SE"/>
          </a:p>
        </p:txBody>
      </p:sp>
      <p:sp>
        <p:nvSpPr>
          <p:cNvPr id="7" name="textruta 6"/>
          <p:cNvSpPr txBox="1"/>
          <p:nvPr/>
        </p:nvSpPr>
        <p:spPr>
          <a:xfrm>
            <a:off x="577848" y="1068168"/>
            <a:ext cx="3994151" cy="156966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B w="0"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Arial"/>
                <a:cs typeface="Arial"/>
              </a:rPr>
              <a:t>Зона пересыпных полок</a:t>
            </a:r>
            <a:endParaRPr lang="sv-SE" sz="1600" b="1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ru-RU" sz="1600" dirty="0" smtClean="0">
                <a:solidFill>
                  <a:schemeClr val="tx2"/>
                </a:solidFill>
                <a:latin typeface="Arial"/>
                <a:cs typeface="Arial"/>
              </a:rPr>
              <a:t>Основной критерий: </a:t>
            </a:r>
            <a:r>
              <a:rPr lang="ru-RU" sz="1600" dirty="0" err="1" smtClean="0">
                <a:solidFill>
                  <a:schemeClr val="tx2"/>
                </a:solidFill>
                <a:latin typeface="Arial"/>
                <a:cs typeface="Arial"/>
              </a:rPr>
              <a:t>щелочестойкость</a:t>
            </a:r>
            <a:endParaRPr lang="sv-SE" sz="1600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ru-RU" sz="1600" dirty="0">
                <a:solidFill>
                  <a:schemeClr val="tx2"/>
                </a:solidFill>
                <a:latin typeface="Arial"/>
                <a:cs typeface="Arial"/>
              </a:rPr>
              <a:t>Облицовочный слой</a:t>
            </a:r>
            <a:r>
              <a:rPr lang="sv-SE" sz="1600" dirty="0" smtClean="0">
                <a:solidFill>
                  <a:schemeClr val="tx2"/>
                </a:solidFill>
                <a:latin typeface="Arial"/>
                <a:cs typeface="Arial"/>
              </a:rPr>
              <a:t>, t=180 mm</a:t>
            </a:r>
            <a:endParaRPr lang="sv-SE" sz="1600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ru-RU" sz="1600" dirty="0" smtClean="0">
                <a:solidFill>
                  <a:schemeClr val="tx2"/>
                </a:solidFill>
                <a:latin typeface="Arial"/>
                <a:cs typeface="Arial"/>
              </a:rPr>
              <a:t>Изоляционный слой</a:t>
            </a:r>
            <a:r>
              <a:rPr lang="sv-SE" sz="1600" dirty="0" smtClean="0">
                <a:solidFill>
                  <a:schemeClr val="tx2"/>
                </a:solidFill>
                <a:latin typeface="Arial"/>
                <a:cs typeface="Arial"/>
              </a:rPr>
              <a:t>, </a:t>
            </a:r>
            <a:r>
              <a:rPr lang="sv-SE" sz="1600" dirty="0">
                <a:solidFill>
                  <a:schemeClr val="tx2"/>
                </a:solidFill>
                <a:latin typeface="Arial"/>
                <a:cs typeface="Arial"/>
              </a:rPr>
              <a:t>t=</a:t>
            </a:r>
            <a:r>
              <a:rPr lang="sv-SE" sz="1600" dirty="0" smtClean="0">
                <a:solidFill>
                  <a:schemeClr val="tx2"/>
                </a:solidFill>
                <a:latin typeface="Arial"/>
                <a:cs typeface="Arial"/>
              </a:rPr>
              <a:t>64 mm</a:t>
            </a:r>
          </a:p>
          <a:p>
            <a:r>
              <a:rPr lang="ru-RU" sz="1600" dirty="0" smtClean="0">
                <a:solidFill>
                  <a:schemeClr val="tx2"/>
                </a:solidFill>
                <a:latin typeface="Arial"/>
                <a:cs typeface="Arial"/>
              </a:rPr>
              <a:t>Зона сушки</a:t>
            </a:r>
            <a:r>
              <a:rPr lang="sv-SE" sz="1600" dirty="0" smtClean="0">
                <a:solidFill>
                  <a:schemeClr val="tx2"/>
                </a:solidFill>
                <a:latin typeface="Arial"/>
                <a:cs typeface="Arial"/>
              </a:rPr>
              <a:t>: 30,6-63m (32,4m</a:t>
            </a:r>
            <a:r>
              <a:rPr lang="sv-SE" sz="1600" dirty="0">
                <a:solidFill>
                  <a:schemeClr val="tx2"/>
                </a:solidFill>
                <a:latin typeface="Arial"/>
                <a:cs typeface="Arial"/>
              </a:rPr>
              <a:t>)</a:t>
            </a:r>
          </a:p>
          <a:p>
            <a:r>
              <a:rPr lang="ru-RU" sz="1600" dirty="0">
                <a:solidFill>
                  <a:schemeClr val="tx2"/>
                </a:solidFill>
                <a:latin typeface="Arial"/>
                <a:cs typeface="Arial"/>
              </a:rPr>
              <a:t>Температура процесса </a:t>
            </a:r>
            <a:r>
              <a:rPr lang="sv-SE" sz="1600" dirty="0" smtClean="0">
                <a:solidFill>
                  <a:schemeClr val="tx2"/>
                </a:solidFill>
                <a:latin typeface="Arial"/>
                <a:cs typeface="Arial"/>
              </a:rPr>
              <a:t>~ 800-600°C </a:t>
            </a:r>
            <a:endParaRPr lang="sv-SE" sz="16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493890" y="2816934"/>
            <a:ext cx="47262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indent="0">
              <a:buNone/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Шамотный кирпич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Bjuf SX/Viking 330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Изоляционный </a:t>
            </a:r>
            <a:r>
              <a:rPr lang="ru-RU" sz="16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диатомитовый</a:t>
            </a: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кирпич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M-Extra </a:t>
            </a:r>
            <a:r>
              <a:rPr lang="sv-S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Раствор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Höganäs </a:t>
            </a:r>
            <a:r>
              <a:rPr lang="sv-S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H-15</a:t>
            </a:r>
          </a:p>
          <a:p>
            <a:pPr marL="36000" indent="0">
              <a:buNone/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Изоляционная смесь для </a:t>
            </a: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торкретирования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v-S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Höganäs Insul G 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680" y="1068168"/>
            <a:ext cx="3703320" cy="254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3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3" descr="Gruvön - Lifterzo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"/>
          <a:stretch/>
        </p:blipFill>
        <p:spPr bwMode="auto">
          <a:xfrm>
            <a:off x="6604000" y="1866590"/>
            <a:ext cx="2286000" cy="2088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2" descr="Lifters 400 m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27"/>
          <a:stretch/>
        </p:blipFill>
        <p:spPr bwMode="auto">
          <a:xfrm>
            <a:off x="1441627" y="2911038"/>
            <a:ext cx="2371725" cy="1578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Зона пересыпных полок</a:t>
            </a:r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37</a:t>
            </a:fld>
            <a:endParaRPr lang="sv-SE"/>
          </a:p>
        </p:txBody>
      </p:sp>
      <p:sp>
        <p:nvSpPr>
          <p:cNvPr id="7" name="textruta 6"/>
          <p:cNvSpPr txBox="1"/>
          <p:nvPr/>
        </p:nvSpPr>
        <p:spPr>
          <a:xfrm>
            <a:off x="92598" y="945118"/>
            <a:ext cx="4450826" cy="230832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B w="0"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Описание</a:t>
            </a:r>
            <a:endParaRPr lang="sv-SE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spcAft>
                <a:spcPts val="0"/>
              </a:spcAft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Пересыпные полки для вращающейся печи</a:t>
            </a: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spcAft>
                <a:spcPts val="0"/>
              </a:spcAft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Сконструированы для снижения нагрузки на кирпичи и продления срока службы огнеупорной футеровки</a:t>
            </a: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spcAft>
                <a:spcPts val="0"/>
              </a:spcAft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увеличения срока службы полок горизонтальная балка не зафиксирована на держателях. Держатели привариваются к стальной обечайке печи</a:t>
            </a: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4572000" y="958649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000" indent="0"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 данные</a:t>
            </a:r>
            <a:endParaRPr lang="sv-SE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	</a:t>
            </a: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Термостойкая сталь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AVESTA 			253MA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Длина/полка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	3000mm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Высота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	400-500mm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Полка/оборот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6-12</a:t>
            </a: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Держатель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полка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полка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	55-60</a:t>
            </a: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кг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36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457200" y="20784"/>
            <a:ext cx="8229600" cy="857250"/>
          </a:xfrm>
        </p:spPr>
        <p:txBody>
          <a:bodyPr/>
          <a:lstStyle/>
          <a:p>
            <a:r>
              <a:rPr lang="ru-RU" dirty="0" smtClean="0"/>
              <a:t>Зона загрузки</a:t>
            </a:r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>
          <a:xfrm>
            <a:off x="493890" y="4759678"/>
            <a:ext cx="2133600" cy="273844"/>
          </a:xfrm>
        </p:spPr>
        <p:txBody>
          <a:bodyPr/>
          <a:lstStyle/>
          <a:p>
            <a:fld id="{F2147D6D-775D-2841-89B8-43A30D40293F}" type="slidenum">
              <a:rPr lang="sv-SE" smtClean="0"/>
              <a:t>38</a:t>
            </a:fld>
            <a:endParaRPr lang="sv-SE"/>
          </a:p>
        </p:txBody>
      </p:sp>
      <p:sp>
        <p:nvSpPr>
          <p:cNvPr id="7" name="textruta 6"/>
          <p:cNvSpPr txBox="1"/>
          <p:nvPr/>
        </p:nvSpPr>
        <p:spPr>
          <a:xfrm>
            <a:off x="577850" y="780518"/>
            <a:ext cx="3637312" cy="156966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B w="0"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Arial"/>
                <a:cs typeface="Arial"/>
              </a:rPr>
              <a:t>Зона загрузки</a:t>
            </a:r>
            <a:endParaRPr lang="sv-SE" sz="1600" b="1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ru-RU" sz="1600" dirty="0" smtClean="0">
                <a:solidFill>
                  <a:schemeClr val="tx2"/>
                </a:solidFill>
                <a:latin typeface="Arial"/>
                <a:cs typeface="Arial"/>
              </a:rPr>
              <a:t>Сильный износ огнеупоров и сегментов обечайки</a:t>
            </a:r>
            <a:r>
              <a:rPr lang="sv-SE" sz="1600" dirty="0" smtClean="0">
                <a:solidFill>
                  <a:schemeClr val="tx2"/>
                </a:solidFill>
                <a:latin typeface="Arial"/>
                <a:cs typeface="Arial"/>
              </a:rPr>
              <a:t>.</a:t>
            </a:r>
            <a:endParaRPr lang="sv-SE" sz="1600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ru-RU" sz="1600" dirty="0">
                <a:solidFill>
                  <a:schemeClr val="tx2"/>
                </a:solidFill>
                <a:latin typeface="Arial"/>
                <a:cs typeface="Arial"/>
              </a:rPr>
              <a:t>Облицовочный слой</a:t>
            </a:r>
            <a:r>
              <a:rPr lang="sv-SE" sz="1600" dirty="0" smtClean="0">
                <a:solidFill>
                  <a:schemeClr val="tx2"/>
                </a:solidFill>
                <a:latin typeface="Arial"/>
                <a:cs typeface="Arial"/>
              </a:rPr>
              <a:t>, t=230 mm</a:t>
            </a:r>
          </a:p>
          <a:p>
            <a:r>
              <a:rPr lang="ru-RU" sz="1600" dirty="0" smtClean="0">
                <a:solidFill>
                  <a:schemeClr val="tx2"/>
                </a:solidFill>
                <a:latin typeface="Arial"/>
                <a:cs typeface="Arial"/>
              </a:rPr>
              <a:t>Зона загрузки</a:t>
            </a:r>
            <a:r>
              <a:rPr lang="sv-SE" sz="1600" dirty="0" smtClean="0">
                <a:solidFill>
                  <a:schemeClr val="tx2"/>
                </a:solidFill>
                <a:latin typeface="Arial"/>
                <a:cs typeface="Arial"/>
              </a:rPr>
              <a:t>: 63m-64,4m (1,4m)</a:t>
            </a:r>
            <a:endParaRPr lang="sv-SE" sz="1600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ru-RU" sz="1600" dirty="0">
                <a:solidFill>
                  <a:schemeClr val="tx2"/>
                </a:solidFill>
                <a:latin typeface="Arial"/>
                <a:cs typeface="Arial"/>
              </a:rPr>
              <a:t>Температура процесса </a:t>
            </a:r>
            <a:r>
              <a:rPr lang="sv-SE" sz="1600" dirty="0" smtClean="0">
                <a:solidFill>
                  <a:schemeClr val="tx2"/>
                </a:solidFill>
                <a:latin typeface="Arial"/>
                <a:cs typeface="Arial"/>
              </a:rPr>
              <a:t>~ 600°C </a:t>
            </a:r>
            <a:endParaRPr lang="sv-SE" sz="16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492125" y="2476658"/>
            <a:ext cx="468351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indent="0">
              <a:buNone/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Щелочестойкий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огнеупор с низким содержанием цемента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endParaRPr lang="sv-SE" sz="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Огнеупор 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низким содержанием цемента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Höganäs DC 50AF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Стальное волокно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MME 446 </a:t>
            </a: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Стальные анкеры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Электроды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Avesta AC/DC 309L 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69" y="569384"/>
            <a:ext cx="2443163" cy="356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42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>
          <a:xfrm>
            <a:off x="277813" y="4757694"/>
            <a:ext cx="2133600" cy="273844"/>
          </a:xfrm>
        </p:spPr>
        <p:txBody>
          <a:bodyPr/>
          <a:lstStyle/>
          <a:p>
            <a:fld id="{F2147D6D-775D-2841-89B8-43A30D40293F}" type="slidenum">
              <a:rPr lang="sv-SE" smtClean="0"/>
              <a:t>39</a:t>
            </a:fld>
            <a:endParaRPr lang="sv-SE" dirty="0"/>
          </a:p>
        </p:txBody>
      </p:sp>
      <p:sp>
        <p:nvSpPr>
          <p:cNvPr id="3" name="Tekstfelt 2"/>
          <p:cNvSpPr txBox="1">
            <a:spLocks noChangeArrowheads="1"/>
          </p:cNvSpPr>
          <p:nvPr/>
        </p:nvSpPr>
        <p:spPr bwMode="auto">
          <a:xfrm>
            <a:off x="0" y="787898"/>
            <a:ext cx="74199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Оригинальная кладка</a:t>
            </a:r>
            <a:r>
              <a:rPr kumimoji="0" lang="da-DK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da-DK" altLang="sv-S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kstfelt 6"/>
          <p:cNvSpPr txBox="1">
            <a:spLocks noChangeArrowheads="1"/>
          </p:cNvSpPr>
          <p:nvPr/>
        </p:nvSpPr>
        <p:spPr bwMode="auto">
          <a:xfrm>
            <a:off x="0" y="2620764"/>
            <a:ext cx="74199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Предлагаемая футеровка</a:t>
            </a:r>
            <a:r>
              <a:rPr kumimoji="0" lang="da-DK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da-DK" altLang="sv-S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kstfelt 7"/>
          <p:cNvSpPr txBox="1">
            <a:spLocks noChangeArrowheads="1"/>
          </p:cNvSpPr>
          <p:nvPr/>
        </p:nvSpPr>
        <p:spPr bwMode="auto">
          <a:xfrm>
            <a:off x="277813" y="1125042"/>
            <a:ext cx="74199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Годовая производительность</a:t>
            </a:r>
            <a:r>
              <a:rPr kumimoji="0" lang="da-DK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		246.400 </a:t>
            </a:r>
            <a:r>
              <a:rPr lang="ru-RU" altLang="sv-SE" sz="1400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тн</a:t>
            </a:r>
            <a:r>
              <a:rPr kumimoji="0" lang="da-DK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(308 </a:t>
            </a:r>
            <a:r>
              <a:rPr kumimoji="0" lang="ru-RU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дней</a:t>
            </a:r>
            <a:r>
              <a:rPr kumimoji="0" lang="da-DK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da-DK" altLang="sv-S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kstfelt 9"/>
          <p:cNvSpPr txBox="1">
            <a:spLocks noChangeArrowheads="1"/>
          </p:cNvSpPr>
          <p:nvPr/>
        </p:nvSpPr>
        <p:spPr bwMode="auto">
          <a:xfrm>
            <a:off x="277811" y="2928541"/>
            <a:ext cx="74199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sv-SE" sz="14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Годовая производительность </a:t>
            </a:r>
            <a:r>
              <a:rPr kumimoji="0" lang="da-DK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		284.000 </a:t>
            </a:r>
            <a:r>
              <a:rPr lang="ru-RU" altLang="sv-SE" sz="1400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тн</a:t>
            </a:r>
            <a:r>
              <a:rPr kumimoji="0" lang="da-DK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(355 </a:t>
            </a:r>
            <a:r>
              <a:rPr kumimoji="0" lang="ru-RU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дней</a:t>
            </a:r>
            <a:r>
              <a:rPr kumimoji="0" lang="da-DK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	(+15%)</a:t>
            </a:r>
            <a:endParaRPr kumimoji="0" lang="da-DK" altLang="sv-S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kstfelt 10"/>
          <p:cNvSpPr txBox="1">
            <a:spLocks noChangeArrowheads="1"/>
          </p:cNvSpPr>
          <p:nvPr/>
        </p:nvSpPr>
        <p:spPr bwMode="auto">
          <a:xfrm>
            <a:off x="277813" y="1432819"/>
            <a:ext cx="74199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Годовая </a:t>
            </a:r>
            <a:r>
              <a:rPr kumimoji="0" lang="ru-RU" altLang="sv-SE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теплопотеря</a:t>
            </a:r>
            <a:r>
              <a:rPr kumimoji="0" lang="da-DK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			25.121 MWh</a:t>
            </a:r>
            <a:endParaRPr kumimoji="0" lang="da-DK" altLang="sv-S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kstfelt 11"/>
          <p:cNvSpPr txBox="1">
            <a:spLocks noChangeArrowheads="1"/>
          </p:cNvSpPr>
          <p:nvPr/>
        </p:nvSpPr>
        <p:spPr bwMode="auto">
          <a:xfrm>
            <a:off x="277810" y="3267672"/>
            <a:ext cx="74199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sv-SE" sz="14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Годовая </a:t>
            </a:r>
            <a:r>
              <a:rPr lang="ru-RU" altLang="sv-SE" sz="1400" dirty="0" err="1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теплопотеря</a:t>
            </a:r>
            <a:r>
              <a:rPr lang="ru-RU" altLang="sv-SE" sz="14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da-DK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			8.050 MWh		(-68%)</a:t>
            </a:r>
            <a:endParaRPr kumimoji="0" lang="da-DK" altLang="sv-S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kstfelt 12"/>
          <p:cNvSpPr txBox="1">
            <a:spLocks noChangeArrowheads="1"/>
          </p:cNvSpPr>
          <p:nvPr/>
        </p:nvSpPr>
        <p:spPr bwMode="auto">
          <a:xfrm>
            <a:off x="277813" y="1740596"/>
            <a:ext cx="74199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Расход на тонну извести из-за </a:t>
            </a:r>
            <a:r>
              <a:rPr kumimoji="0" lang="ru-RU" altLang="sv-SE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теплопотерь</a:t>
            </a:r>
            <a:r>
              <a:rPr kumimoji="0" lang="da-DK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	37 </a:t>
            </a:r>
            <a:r>
              <a:rPr kumimoji="0" lang="ru-RU" altLang="sv-SE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руб</a:t>
            </a:r>
            <a:r>
              <a:rPr kumimoji="0" lang="ru-RU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/</a:t>
            </a:r>
            <a:r>
              <a:rPr kumimoji="0" lang="ru-RU" altLang="sv-SE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тн</a:t>
            </a:r>
            <a:endParaRPr kumimoji="0" lang="da-DK" altLang="sv-S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kstfelt 13"/>
          <p:cNvSpPr txBox="1">
            <a:spLocks noChangeArrowheads="1"/>
          </p:cNvSpPr>
          <p:nvPr/>
        </p:nvSpPr>
        <p:spPr bwMode="auto">
          <a:xfrm>
            <a:off x="277809" y="3575449"/>
            <a:ext cx="74199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sv-SE" sz="14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Расход на тонну извести из-за </a:t>
            </a:r>
            <a:r>
              <a:rPr lang="ru-RU" altLang="sv-SE" sz="1400" dirty="0" err="1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теплопотерь</a:t>
            </a:r>
            <a:r>
              <a:rPr lang="ru-RU" altLang="sv-SE" sz="14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da-DK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	10 </a:t>
            </a:r>
            <a:r>
              <a:rPr kumimoji="0" lang="ru-RU" altLang="sv-SE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руб</a:t>
            </a:r>
            <a:r>
              <a:rPr kumimoji="0" lang="ru-RU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/ </a:t>
            </a:r>
            <a:r>
              <a:rPr kumimoji="0" lang="ru-RU" altLang="sv-SE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тн</a:t>
            </a:r>
            <a:r>
              <a:rPr kumimoji="0" lang="da-DK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	(-72%)</a:t>
            </a:r>
            <a:endParaRPr kumimoji="0" lang="da-DK" altLang="sv-S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kstfelt 14"/>
          <p:cNvSpPr txBox="1">
            <a:spLocks noChangeArrowheads="1"/>
          </p:cNvSpPr>
          <p:nvPr/>
        </p:nvSpPr>
        <p:spPr bwMode="auto">
          <a:xfrm>
            <a:off x="277813" y="1998165"/>
            <a:ext cx="74199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Средняя температура</a:t>
            </a:r>
            <a:r>
              <a:rPr kumimoji="0" lang="ru-RU" altLang="sv-SE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обечайки</a:t>
            </a:r>
            <a:r>
              <a:rPr kumimoji="0" lang="da-DK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		283 °C</a:t>
            </a:r>
            <a:endParaRPr kumimoji="0" lang="da-DK" altLang="sv-S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kstfelt 15"/>
          <p:cNvSpPr txBox="1">
            <a:spLocks noChangeArrowheads="1"/>
          </p:cNvSpPr>
          <p:nvPr/>
        </p:nvSpPr>
        <p:spPr bwMode="auto">
          <a:xfrm>
            <a:off x="277805" y="2293540"/>
            <a:ext cx="74199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Вес футеровки</a:t>
            </a:r>
            <a:r>
              <a:rPr kumimoji="0" lang="da-DK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			232 </a:t>
            </a:r>
            <a:r>
              <a:rPr kumimoji="0" lang="ru-RU" altLang="sv-SE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тн</a:t>
            </a:r>
            <a:endParaRPr kumimoji="0" lang="da-DK" altLang="sv-S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08" name="Tekstfelt 16"/>
          <p:cNvSpPr txBox="1">
            <a:spLocks noChangeArrowheads="1"/>
          </p:cNvSpPr>
          <p:nvPr/>
        </p:nvSpPr>
        <p:spPr bwMode="auto">
          <a:xfrm>
            <a:off x="277808" y="3898705"/>
            <a:ext cx="74199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sv-SE" sz="14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Средняя температура обечайки </a:t>
            </a:r>
            <a:r>
              <a:rPr kumimoji="0" lang="da-DK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		131 °C		(-54%)</a:t>
            </a:r>
            <a:endParaRPr kumimoji="0" lang="da-DK" altLang="sv-S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09" name="Tekstfelt 17"/>
          <p:cNvSpPr txBox="1">
            <a:spLocks noChangeArrowheads="1"/>
          </p:cNvSpPr>
          <p:nvPr/>
        </p:nvSpPr>
        <p:spPr bwMode="auto">
          <a:xfrm>
            <a:off x="277807" y="4206482"/>
            <a:ext cx="74199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sv-SE" sz="14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Вес футеровки </a:t>
            </a:r>
            <a:r>
              <a:rPr kumimoji="0" lang="da-DK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			212 </a:t>
            </a:r>
            <a:r>
              <a:rPr kumimoji="0" lang="ru-RU" altLang="sv-SE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тн</a:t>
            </a:r>
            <a:r>
              <a:rPr kumimoji="0" lang="da-DK" alt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	(-9%)</a:t>
            </a:r>
            <a:endParaRPr kumimoji="0" lang="da-DK" altLang="sv-S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ubrik 3"/>
          <p:cNvSpPr txBox="1">
            <a:spLocks/>
          </p:cNvSpPr>
          <p:nvPr/>
        </p:nvSpPr>
        <p:spPr>
          <a:xfrm>
            <a:off x="457201" y="85131"/>
            <a:ext cx="822960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dirty="0" smtClean="0"/>
              <a:t>Энергосбережение, печь </a:t>
            </a:r>
            <a:r>
              <a:rPr lang="sv-SE" dirty="0" smtClean="0"/>
              <a:t>#11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118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Компания </a:t>
            </a:r>
            <a:r>
              <a:rPr lang="sv-SE" dirty="0" smtClean="0"/>
              <a:t>Höganäs Bjuf </a:t>
            </a:r>
            <a:r>
              <a:rPr lang="ru-RU" dirty="0" smtClean="0"/>
              <a:t>начала производство огнеупорных изделий в </a:t>
            </a:r>
            <a:r>
              <a:rPr lang="sv-SE" dirty="0" smtClean="0"/>
              <a:t>1825</a:t>
            </a:r>
            <a:r>
              <a:rPr lang="ru-RU" dirty="0" smtClean="0"/>
              <a:t> г.</a:t>
            </a:r>
            <a:endParaRPr lang="sv-SE" dirty="0" smtClean="0"/>
          </a:p>
          <a:p>
            <a:r>
              <a:rPr lang="ru-RU" dirty="0"/>
              <a:t>Экспортирует продукцию </a:t>
            </a:r>
            <a:r>
              <a:rPr lang="ru-RU" dirty="0" smtClean="0"/>
              <a:t>в более </a:t>
            </a:r>
            <a:r>
              <a:rPr lang="ru-RU" dirty="0"/>
              <a:t>чем </a:t>
            </a:r>
            <a:r>
              <a:rPr lang="sv-SE" dirty="0" smtClean="0"/>
              <a:t>70 </a:t>
            </a:r>
            <a:r>
              <a:rPr lang="ru-RU" dirty="0"/>
              <a:t>стран мира</a:t>
            </a:r>
            <a:endParaRPr lang="sv-SE" dirty="0"/>
          </a:p>
          <a:p>
            <a:r>
              <a:rPr lang="ru-RU" dirty="0" smtClean="0"/>
              <a:t>Глобальная сеть собственных дочерних структур</a:t>
            </a:r>
            <a:endParaRPr lang="sv-SE" dirty="0"/>
          </a:p>
          <a:p>
            <a:r>
              <a:rPr lang="ru-RU" dirty="0" smtClean="0"/>
              <a:t>Большое число агентов для работы с существующими и потенциальными клиентами</a:t>
            </a:r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4</a:t>
            </a:fld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Глобальное партнерство и сильные традиции</a:t>
            </a:r>
            <a:endParaRPr lang="sv-SE" dirty="0"/>
          </a:p>
        </p:txBody>
      </p:sp>
      <p:pic>
        <p:nvPicPr>
          <p:cNvPr id="6" name="Platshållare för bild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8" b="78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196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40</a:t>
            </a:fld>
            <a:endParaRPr lang="sv-SE"/>
          </a:p>
        </p:txBody>
      </p:sp>
      <p:sp>
        <p:nvSpPr>
          <p:cNvPr id="6" name="textruta 5"/>
          <p:cNvSpPr txBox="1"/>
          <p:nvPr/>
        </p:nvSpPr>
        <p:spPr>
          <a:xfrm>
            <a:off x="408516" y="178071"/>
            <a:ext cx="3994150" cy="735756"/>
          </a:xfrm>
          <a:prstGeom prst="rect">
            <a:avLst/>
          </a:prstGeom>
          <a:solidFill>
            <a:schemeClr val="tx1"/>
          </a:solidFill>
        </p:spPr>
        <p:txBody>
          <a:bodyPr wrap="square" lIns="144000" tIns="72000" rIns="72000" bIns="108000" rtlCol="0">
            <a:spAutoFit/>
          </a:bodyPr>
          <a:lstStyle/>
          <a:p>
            <a:r>
              <a:rPr lang="ru-RU" sz="3600" dirty="0" smtClean="0">
                <a:solidFill>
                  <a:schemeClr val="bg2"/>
                </a:solidFill>
                <a:latin typeface="Arial"/>
                <a:cs typeface="Arial"/>
              </a:rPr>
              <a:t>Подогреватель</a:t>
            </a:r>
            <a:endParaRPr lang="sv-SE" sz="36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325" y="1035403"/>
            <a:ext cx="566737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58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Подогреватель</a:t>
            </a:r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41</a:t>
            </a:fld>
            <a:endParaRPr lang="sv-SE"/>
          </a:p>
        </p:txBody>
      </p:sp>
      <p:sp>
        <p:nvSpPr>
          <p:cNvPr id="7" name="textruta 6"/>
          <p:cNvSpPr txBox="1"/>
          <p:nvPr/>
        </p:nvSpPr>
        <p:spPr>
          <a:xfrm>
            <a:off x="577848" y="1068168"/>
            <a:ext cx="4490863" cy="107721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B w="0"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Arial"/>
                <a:cs typeface="Arial"/>
              </a:rPr>
              <a:t>Подогреватель</a:t>
            </a:r>
            <a:endParaRPr lang="sv-SE" sz="1600" b="1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ru-RU" sz="1600" dirty="0" smtClean="0">
                <a:solidFill>
                  <a:schemeClr val="tx2"/>
                </a:solidFill>
                <a:latin typeface="Arial"/>
                <a:cs typeface="Arial"/>
              </a:rPr>
              <a:t>Фасонные блоки и кирпичи</a:t>
            </a:r>
            <a:r>
              <a:rPr lang="sv-SE" sz="1600" dirty="0" smtClean="0">
                <a:solidFill>
                  <a:schemeClr val="tx2"/>
                </a:solidFill>
                <a:latin typeface="Arial"/>
                <a:cs typeface="Arial"/>
              </a:rPr>
              <a:t>.</a:t>
            </a:r>
            <a:endParaRPr lang="sv-SE" sz="1600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ru-RU" sz="1600" dirty="0">
                <a:solidFill>
                  <a:schemeClr val="tx2"/>
                </a:solidFill>
                <a:latin typeface="Arial"/>
                <a:cs typeface="Arial"/>
              </a:rPr>
              <a:t>Облицовочный слой</a:t>
            </a:r>
            <a:r>
              <a:rPr lang="sv-SE" sz="1600" dirty="0" smtClean="0">
                <a:solidFill>
                  <a:schemeClr val="tx2"/>
                </a:solidFill>
                <a:latin typeface="Arial"/>
                <a:cs typeface="Arial"/>
              </a:rPr>
              <a:t>, t=150 mm</a:t>
            </a:r>
            <a:endParaRPr lang="sv-SE" sz="1600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ru-RU" sz="1600" dirty="0" smtClean="0">
                <a:solidFill>
                  <a:schemeClr val="tx2"/>
                </a:solidFill>
                <a:latin typeface="Arial"/>
                <a:cs typeface="Arial"/>
              </a:rPr>
              <a:t>Изоляционный слой</a:t>
            </a:r>
            <a:r>
              <a:rPr lang="sv-SE" sz="1600" dirty="0" smtClean="0">
                <a:solidFill>
                  <a:schemeClr val="tx2"/>
                </a:solidFill>
                <a:latin typeface="Arial"/>
                <a:cs typeface="Arial"/>
              </a:rPr>
              <a:t>, t=76 mm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835" y="502323"/>
            <a:ext cx="2405063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ktangel 9"/>
          <p:cNvSpPr/>
          <p:nvPr/>
        </p:nvSpPr>
        <p:spPr>
          <a:xfrm>
            <a:off x="530223" y="2174828"/>
            <a:ext cx="55562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indent="0"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Андалузитовый кирпич, армированный карбидом </a:t>
            </a: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кремния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Alsic </a:t>
            </a:r>
            <a:r>
              <a:rPr lang="sv-S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Изоляционный </a:t>
            </a:r>
            <a:r>
              <a:rPr lang="ru-RU" sz="16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диатомитовый</a:t>
            </a: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кирпич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Hipor 450 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Огнеупор из карбида кремния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Höganäs DC SiC10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672393" y="3601155"/>
            <a:ext cx="2393246" cy="214489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2"/>
                </a:solidFill>
              </a:rPr>
              <a:t>Фасонные блоки</a:t>
            </a:r>
            <a:endParaRPr lang="sv-SE" dirty="0">
              <a:solidFill>
                <a:schemeClr val="tx2"/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661105" y="3905955"/>
            <a:ext cx="2404534" cy="21448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Фасонные кирпичи</a:t>
            </a:r>
            <a:endParaRPr lang="sv-SE" dirty="0"/>
          </a:p>
        </p:txBody>
      </p:sp>
      <p:sp>
        <p:nvSpPr>
          <p:cNvPr id="12" name="Rektangel 11"/>
          <p:cNvSpPr/>
          <p:nvPr/>
        </p:nvSpPr>
        <p:spPr>
          <a:xfrm>
            <a:off x="661104" y="4227688"/>
            <a:ext cx="2404535" cy="214489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 err="1" smtClean="0"/>
              <a:t>Alsic</a:t>
            </a:r>
            <a:r>
              <a:rPr lang="sv-SE" dirty="0" smtClean="0"/>
              <a:t> 500 </a:t>
            </a:r>
            <a:endParaRPr lang="sv-SE" dirty="0"/>
          </a:p>
        </p:txBody>
      </p:sp>
      <p:sp>
        <p:nvSpPr>
          <p:cNvPr id="13" name="Rektangel 12"/>
          <p:cNvSpPr/>
          <p:nvPr/>
        </p:nvSpPr>
        <p:spPr>
          <a:xfrm>
            <a:off x="3288940" y="3601155"/>
            <a:ext cx="2404534" cy="214489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 err="1" smtClean="0"/>
              <a:t>Hipor</a:t>
            </a:r>
            <a:r>
              <a:rPr lang="sv-SE" dirty="0" smtClean="0"/>
              <a:t> 450</a:t>
            </a:r>
            <a:endParaRPr lang="sv-SE" dirty="0"/>
          </a:p>
        </p:txBody>
      </p:sp>
      <p:sp>
        <p:nvSpPr>
          <p:cNvPr id="15" name="Rektangel 14"/>
          <p:cNvSpPr/>
          <p:nvPr/>
        </p:nvSpPr>
        <p:spPr>
          <a:xfrm>
            <a:off x="3288939" y="3922523"/>
            <a:ext cx="2404535" cy="214489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 smtClean="0"/>
              <a:t>Höganäs </a:t>
            </a:r>
            <a:r>
              <a:rPr lang="sv-SE" dirty="0" err="1" smtClean="0"/>
              <a:t>Insul</a:t>
            </a:r>
            <a:r>
              <a:rPr lang="sv-SE" dirty="0" smtClean="0"/>
              <a:t> 1100</a:t>
            </a:r>
            <a:endParaRPr lang="sv-SE" dirty="0"/>
          </a:p>
        </p:txBody>
      </p:sp>
      <p:sp>
        <p:nvSpPr>
          <p:cNvPr id="16" name="Rektangel 15"/>
          <p:cNvSpPr/>
          <p:nvPr/>
        </p:nvSpPr>
        <p:spPr>
          <a:xfrm>
            <a:off x="3288939" y="4238976"/>
            <a:ext cx="2404534" cy="21448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 smtClean="0"/>
              <a:t>Höganäs Gun </a:t>
            </a:r>
            <a:r>
              <a:rPr lang="sv-SE" dirty="0" err="1" smtClean="0"/>
              <a:t>SiC</a:t>
            </a:r>
            <a:r>
              <a:rPr lang="sv-SE" dirty="0" smtClean="0"/>
              <a:t> 30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2228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42</a:t>
            </a:fld>
            <a:endParaRPr lang="sv-SE"/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552" y="1000498"/>
            <a:ext cx="4844615" cy="2584017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62" y="1113312"/>
            <a:ext cx="3768090" cy="235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13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43</a:t>
            </a:fld>
            <a:endParaRPr lang="sv-S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 t="61279" r="3882" b="3916"/>
          <a:stretch/>
        </p:blipFill>
        <p:spPr bwMode="auto">
          <a:xfrm>
            <a:off x="183529" y="2004968"/>
            <a:ext cx="5743883" cy="237602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9" t="2416" r="27531" b="46915"/>
          <a:stretch/>
        </p:blipFill>
        <p:spPr bwMode="auto">
          <a:xfrm>
            <a:off x="5946462" y="598726"/>
            <a:ext cx="3075543" cy="259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ubrik 3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ru-RU" dirty="0" smtClean="0"/>
              <a:t>Фасонные кирпичи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5476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457200" y="63075"/>
            <a:ext cx="8229600" cy="857250"/>
          </a:xfrm>
        </p:spPr>
        <p:txBody>
          <a:bodyPr/>
          <a:lstStyle/>
          <a:p>
            <a:r>
              <a:rPr lang="ru-RU" dirty="0" smtClean="0"/>
              <a:t>Подогреватель</a:t>
            </a:r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44</a:t>
            </a:fld>
            <a:endParaRPr lang="sv-SE"/>
          </a:p>
        </p:txBody>
      </p:sp>
      <p:sp>
        <p:nvSpPr>
          <p:cNvPr id="5" name="Rektangel 4"/>
          <p:cNvSpPr/>
          <p:nvPr/>
        </p:nvSpPr>
        <p:spPr>
          <a:xfrm>
            <a:off x="756353" y="2376311"/>
            <a:ext cx="2393246" cy="214489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2"/>
                </a:solidFill>
              </a:rPr>
              <a:t>Фасонные кирпичи</a:t>
            </a:r>
            <a:endParaRPr lang="sv-SE" dirty="0">
              <a:solidFill>
                <a:schemeClr val="tx2"/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745065" y="2839154"/>
            <a:ext cx="2404534" cy="21448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 smtClean="0"/>
              <a:t>Höganäs DC SiC10</a:t>
            </a:r>
            <a:endParaRPr lang="sv-SE" dirty="0"/>
          </a:p>
        </p:txBody>
      </p:sp>
      <p:sp>
        <p:nvSpPr>
          <p:cNvPr id="15" name="Rektangel 14"/>
          <p:cNvSpPr/>
          <p:nvPr/>
        </p:nvSpPr>
        <p:spPr>
          <a:xfrm>
            <a:off x="745064" y="3685821"/>
            <a:ext cx="2404535" cy="214489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 smtClean="0"/>
              <a:t>Höganäs </a:t>
            </a:r>
            <a:r>
              <a:rPr lang="sv-SE" dirty="0" err="1" smtClean="0"/>
              <a:t>Insul</a:t>
            </a:r>
            <a:r>
              <a:rPr lang="sv-SE" dirty="0" smtClean="0"/>
              <a:t> 1100</a:t>
            </a:r>
            <a:endParaRPr lang="sv-SE" dirty="0"/>
          </a:p>
        </p:txBody>
      </p:sp>
      <p:sp>
        <p:nvSpPr>
          <p:cNvPr id="14" name="Rektangel 13"/>
          <p:cNvSpPr/>
          <p:nvPr/>
        </p:nvSpPr>
        <p:spPr>
          <a:xfrm>
            <a:off x="577848" y="818754"/>
            <a:ext cx="47843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indent="0">
              <a:buNone/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Огнеупор из карбида кремния с низким содержанием цемента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Höganäs DC SiC10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/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Смесь для торкретирования на основе карбида кремния: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Höganäs Gun SiC30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Изоляционный огнеупор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Höganäs Insul 1100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ktangel 15"/>
          <p:cNvSpPr/>
          <p:nvPr/>
        </p:nvSpPr>
        <p:spPr>
          <a:xfrm>
            <a:off x="756354" y="3234266"/>
            <a:ext cx="2404534" cy="21448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 smtClean="0"/>
              <a:t>Höganäs Gun SiC30</a:t>
            </a:r>
            <a:endParaRPr lang="sv-SE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663011"/>
            <a:ext cx="21812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735" y="2140447"/>
            <a:ext cx="1452753" cy="184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221" y="920325"/>
            <a:ext cx="1225868" cy="287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2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5" grpId="0" animBg="1"/>
      <p:bldP spid="14" grpId="0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45</a:t>
            </a:fld>
            <a:endParaRPr lang="sv-SE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1138238"/>
            <a:ext cx="48482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ubrik 3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ru-RU" dirty="0" smtClean="0"/>
              <a:t>Фасонные блоки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1551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700" y="478479"/>
            <a:ext cx="2848356" cy="327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Передаточный желоб</a:t>
            </a:r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46</a:t>
            </a:fld>
            <a:endParaRPr lang="sv-SE"/>
          </a:p>
        </p:txBody>
      </p:sp>
      <p:sp>
        <p:nvSpPr>
          <p:cNvPr id="7" name="textruta 6"/>
          <p:cNvSpPr txBox="1"/>
          <p:nvPr/>
        </p:nvSpPr>
        <p:spPr>
          <a:xfrm>
            <a:off x="577848" y="1068168"/>
            <a:ext cx="4490863" cy="107721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B w="0"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Arial"/>
                <a:cs typeface="Arial"/>
              </a:rPr>
              <a:t>Передаточный желоб</a:t>
            </a:r>
            <a:endParaRPr lang="sv-SE" sz="1600" b="1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ru-RU" sz="1600" dirty="0" smtClean="0">
                <a:solidFill>
                  <a:schemeClr val="tx2"/>
                </a:solidFill>
                <a:latin typeface="Arial"/>
                <a:cs typeface="Arial"/>
              </a:rPr>
              <a:t>Фасонные блоки и огнеупоры</a:t>
            </a:r>
            <a:r>
              <a:rPr lang="sv-SE" sz="1600" dirty="0" smtClean="0">
                <a:solidFill>
                  <a:schemeClr val="tx2"/>
                </a:solidFill>
                <a:latin typeface="Arial"/>
                <a:cs typeface="Arial"/>
              </a:rPr>
              <a:t>.</a:t>
            </a:r>
            <a:endParaRPr lang="sv-SE" sz="1600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ru-RU" sz="1600" dirty="0">
                <a:solidFill>
                  <a:schemeClr val="tx2"/>
                </a:solidFill>
                <a:latin typeface="Arial"/>
                <a:cs typeface="Arial"/>
              </a:rPr>
              <a:t>Облицовочный слой</a:t>
            </a:r>
            <a:r>
              <a:rPr lang="sv-SE" sz="1600" dirty="0" smtClean="0">
                <a:solidFill>
                  <a:schemeClr val="tx2"/>
                </a:solidFill>
                <a:latin typeface="Arial"/>
                <a:cs typeface="Arial"/>
              </a:rPr>
              <a:t>, t=150 mm</a:t>
            </a:r>
            <a:endParaRPr lang="sv-SE" sz="1600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ru-RU" sz="1600" dirty="0" smtClean="0">
                <a:solidFill>
                  <a:schemeClr val="tx2"/>
                </a:solidFill>
                <a:latin typeface="Arial"/>
                <a:cs typeface="Arial"/>
              </a:rPr>
              <a:t>Изоляционный слой</a:t>
            </a:r>
            <a:r>
              <a:rPr lang="sv-SE" sz="1600" dirty="0" smtClean="0">
                <a:solidFill>
                  <a:schemeClr val="tx2"/>
                </a:solidFill>
                <a:latin typeface="Arial"/>
                <a:cs typeface="Arial"/>
              </a:rPr>
              <a:t>, t=50 mm</a:t>
            </a:r>
          </a:p>
        </p:txBody>
      </p:sp>
      <p:sp>
        <p:nvSpPr>
          <p:cNvPr id="10" name="Rektangel 9"/>
          <p:cNvSpPr/>
          <p:nvPr/>
        </p:nvSpPr>
        <p:spPr>
          <a:xfrm>
            <a:off x="493890" y="2296766"/>
            <a:ext cx="60188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indent="0"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Огнеупор из карбида кремния с низким содержанием </a:t>
            </a: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цемента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Höganäs DC SiC10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Огнеупор </a:t>
            </a: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низким содержанием </a:t>
            </a: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цемента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Höganäs DC59A 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Изоляционный огнеупор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Höganäs Insul G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691443" y="3620205"/>
            <a:ext cx="2393246" cy="214489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2"/>
                </a:solidFill>
              </a:rPr>
              <a:t>Фасонные блоки</a:t>
            </a:r>
            <a:endParaRPr lang="sv-SE" dirty="0">
              <a:solidFill>
                <a:schemeClr val="tx2"/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680155" y="3925005"/>
            <a:ext cx="2404534" cy="21448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 smtClean="0"/>
              <a:t>Höganäs DC SiC10</a:t>
            </a:r>
            <a:endParaRPr lang="sv-SE" dirty="0"/>
          </a:p>
        </p:txBody>
      </p:sp>
      <p:sp>
        <p:nvSpPr>
          <p:cNvPr id="12" name="Rektangel 11"/>
          <p:cNvSpPr/>
          <p:nvPr/>
        </p:nvSpPr>
        <p:spPr>
          <a:xfrm>
            <a:off x="680154" y="4246738"/>
            <a:ext cx="2404535" cy="214489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 smtClean="0"/>
              <a:t>Höganäs DC59A </a:t>
            </a:r>
            <a:endParaRPr lang="sv-SE" dirty="0"/>
          </a:p>
        </p:txBody>
      </p:sp>
      <p:sp>
        <p:nvSpPr>
          <p:cNvPr id="15" name="Rektangel 14"/>
          <p:cNvSpPr/>
          <p:nvPr/>
        </p:nvSpPr>
        <p:spPr>
          <a:xfrm>
            <a:off x="3307988" y="3648427"/>
            <a:ext cx="2404535" cy="214489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 smtClean="0"/>
              <a:t>Höganäs </a:t>
            </a:r>
            <a:r>
              <a:rPr lang="sv-SE" dirty="0" err="1" smtClean="0"/>
              <a:t>Insul</a:t>
            </a:r>
            <a:r>
              <a:rPr lang="sv-SE" dirty="0" smtClean="0"/>
              <a:t> 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9462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  <p:bldP spid="11" grpId="0" animBg="1"/>
      <p:bldP spid="12" grpId="0" animBg="1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 descr="ThinkstockPhotos-AA034603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47</a:t>
            </a:fld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Дизайн футеровки </a:t>
            </a:r>
            <a:r>
              <a:rPr lang="sv-SE" dirty="0" smtClean="0">
                <a:solidFill>
                  <a:srgbClr val="FFFFFF"/>
                </a:solidFill>
              </a:rPr>
              <a:t>Höganäs Bjuf/Macon </a:t>
            </a:r>
            <a:r>
              <a:rPr lang="ru-RU" dirty="0" smtClean="0">
                <a:solidFill>
                  <a:srgbClr val="FFFFFF"/>
                </a:solidFill>
              </a:rPr>
              <a:t>для оголовка печи</a:t>
            </a:r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9" name="Lagrade data 8"/>
          <p:cNvSpPr/>
          <p:nvPr/>
        </p:nvSpPr>
        <p:spPr>
          <a:xfrm rot="15849326">
            <a:off x="3314465" y="14889"/>
            <a:ext cx="2236714" cy="9819564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918 w 10001"/>
              <a:gd name="connsiteY0" fmla="*/ 298 h 10000"/>
              <a:gd name="connsiteX1" fmla="*/ 10001 w 10001"/>
              <a:gd name="connsiteY1" fmla="*/ 0 h 10000"/>
              <a:gd name="connsiteX2" fmla="*/ 8334 w 10001"/>
              <a:gd name="connsiteY2" fmla="*/ 5000 h 10000"/>
              <a:gd name="connsiteX3" fmla="*/ 10001 w 10001"/>
              <a:gd name="connsiteY3" fmla="*/ 10000 h 10000"/>
              <a:gd name="connsiteX4" fmla="*/ 1668 w 10001"/>
              <a:gd name="connsiteY4" fmla="*/ 10000 h 10000"/>
              <a:gd name="connsiteX5" fmla="*/ 1 w 10001"/>
              <a:gd name="connsiteY5" fmla="*/ 5000 h 10000"/>
              <a:gd name="connsiteX6" fmla="*/ 1918 w 10001"/>
              <a:gd name="connsiteY6" fmla="*/ 298 h 10000"/>
              <a:gd name="connsiteX0" fmla="*/ 3272 w 10041"/>
              <a:gd name="connsiteY0" fmla="*/ 645 h 10000"/>
              <a:gd name="connsiteX1" fmla="*/ 10041 w 10041"/>
              <a:gd name="connsiteY1" fmla="*/ 0 h 10000"/>
              <a:gd name="connsiteX2" fmla="*/ 8374 w 10041"/>
              <a:gd name="connsiteY2" fmla="*/ 5000 h 10000"/>
              <a:gd name="connsiteX3" fmla="*/ 10041 w 10041"/>
              <a:gd name="connsiteY3" fmla="*/ 10000 h 10000"/>
              <a:gd name="connsiteX4" fmla="*/ 1708 w 10041"/>
              <a:gd name="connsiteY4" fmla="*/ 10000 h 10000"/>
              <a:gd name="connsiteX5" fmla="*/ 41 w 10041"/>
              <a:gd name="connsiteY5" fmla="*/ 5000 h 10000"/>
              <a:gd name="connsiteX6" fmla="*/ 3272 w 10041"/>
              <a:gd name="connsiteY6" fmla="*/ 645 h 10000"/>
              <a:gd name="connsiteX0" fmla="*/ 4657 w 10107"/>
              <a:gd name="connsiteY0" fmla="*/ 826 h 10000"/>
              <a:gd name="connsiteX1" fmla="*/ 10107 w 10107"/>
              <a:gd name="connsiteY1" fmla="*/ 0 h 10000"/>
              <a:gd name="connsiteX2" fmla="*/ 8440 w 10107"/>
              <a:gd name="connsiteY2" fmla="*/ 5000 h 10000"/>
              <a:gd name="connsiteX3" fmla="*/ 10107 w 10107"/>
              <a:gd name="connsiteY3" fmla="*/ 10000 h 10000"/>
              <a:gd name="connsiteX4" fmla="*/ 1774 w 10107"/>
              <a:gd name="connsiteY4" fmla="*/ 10000 h 10000"/>
              <a:gd name="connsiteX5" fmla="*/ 107 w 10107"/>
              <a:gd name="connsiteY5" fmla="*/ 5000 h 10000"/>
              <a:gd name="connsiteX6" fmla="*/ 4657 w 10107"/>
              <a:gd name="connsiteY6" fmla="*/ 826 h 10000"/>
              <a:gd name="connsiteX0" fmla="*/ 7192 w 10252"/>
              <a:gd name="connsiteY0" fmla="*/ 731 h 10000"/>
              <a:gd name="connsiteX1" fmla="*/ 10252 w 10252"/>
              <a:gd name="connsiteY1" fmla="*/ 0 h 10000"/>
              <a:gd name="connsiteX2" fmla="*/ 8585 w 10252"/>
              <a:gd name="connsiteY2" fmla="*/ 5000 h 10000"/>
              <a:gd name="connsiteX3" fmla="*/ 10252 w 10252"/>
              <a:gd name="connsiteY3" fmla="*/ 10000 h 10000"/>
              <a:gd name="connsiteX4" fmla="*/ 1919 w 10252"/>
              <a:gd name="connsiteY4" fmla="*/ 10000 h 10000"/>
              <a:gd name="connsiteX5" fmla="*/ 252 w 10252"/>
              <a:gd name="connsiteY5" fmla="*/ 5000 h 10000"/>
              <a:gd name="connsiteX6" fmla="*/ 7192 w 10252"/>
              <a:gd name="connsiteY6" fmla="*/ 731 h 10000"/>
              <a:gd name="connsiteX0" fmla="*/ 7390 w 10264"/>
              <a:gd name="connsiteY0" fmla="*/ 553 h 10000"/>
              <a:gd name="connsiteX1" fmla="*/ 10264 w 10264"/>
              <a:gd name="connsiteY1" fmla="*/ 0 h 10000"/>
              <a:gd name="connsiteX2" fmla="*/ 8597 w 10264"/>
              <a:gd name="connsiteY2" fmla="*/ 5000 h 10000"/>
              <a:gd name="connsiteX3" fmla="*/ 10264 w 10264"/>
              <a:gd name="connsiteY3" fmla="*/ 10000 h 10000"/>
              <a:gd name="connsiteX4" fmla="*/ 1931 w 10264"/>
              <a:gd name="connsiteY4" fmla="*/ 10000 h 10000"/>
              <a:gd name="connsiteX5" fmla="*/ 264 w 10264"/>
              <a:gd name="connsiteY5" fmla="*/ 5000 h 10000"/>
              <a:gd name="connsiteX6" fmla="*/ 7390 w 10264"/>
              <a:gd name="connsiteY6" fmla="*/ 553 h 10000"/>
              <a:gd name="connsiteX0" fmla="*/ 5650 w 8524"/>
              <a:gd name="connsiteY0" fmla="*/ 553 h 10000"/>
              <a:gd name="connsiteX1" fmla="*/ 8524 w 8524"/>
              <a:gd name="connsiteY1" fmla="*/ 0 h 10000"/>
              <a:gd name="connsiteX2" fmla="*/ 6857 w 8524"/>
              <a:gd name="connsiteY2" fmla="*/ 5000 h 10000"/>
              <a:gd name="connsiteX3" fmla="*/ 8524 w 8524"/>
              <a:gd name="connsiteY3" fmla="*/ 10000 h 10000"/>
              <a:gd name="connsiteX4" fmla="*/ 191 w 8524"/>
              <a:gd name="connsiteY4" fmla="*/ 10000 h 10000"/>
              <a:gd name="connsiteX5" fmla="*/ 2857 w 8524"/>
              <a:gd name="connsiteY5" fmla="*/ 5100 h 10000"/>
              <a:gd name="connsiteX6" fmla="*/ 5650 w 8524"/>
              <a:gd name="connsiteY6" fmla="*/ 553 h 10000"/>
              <a:gd name="connsiteX0" fmla="*/ 5169 w 8541"/>
              <a:gd name="connsiteY0" fmla="*/ 553 h 10000"/>
              <a:gd name="connsiteX1" fmla="*/ 8541 w 8541"/>
              <a:gd name="connsiteY1" fmla="*/ 0 h 10000"/>
              <a:gd name="connsiteX2" fmla="*/ 6585 w 8541"/>
              <a:gd name="connsiteY2" fmla="*/ 5000 h 10000"/>
              <a:gd name="connsiteX3" fmla="*/ 8541 w 8541"/>
              <a:gd name="connsiteY3" fmla="*/ 10000 h 10000"/>
              <a:gd name="connsiteX4" fmla="*/ 332 w 8541"/>
              <a:gd name="connsiteY4" fmla="*/ 9217 h 10000"/>
              <a:gd name="connsiteX5" fmla="*/ 1893 w 8541"/>
              <a:gd name="connsiteY5" fmla="*/ 5100 h 10000"/>
              <a:gd name="connsiteX6" fmla="*/ 5169 w 8541"/>
              <a:gd name="connsiteY6" fmla="*/ 553 h 10000"/>
              <a:gd name="connsiteX0" fmla="*/ 5893 w 9841"/>
              <a:gd name="connsiteY0" fmla="*/ 553 h 10000"/>
              <a:gd name="connsiteX1" fmla="*/ 9841 w 9841"/>
              <a:gd name="connsiteY1" fmla="*/ 0 h 10000"/>
              <a:gd name="connsiteX2" fmla="*/ 7551 w 9841"/>
              <a:gd name="connsiteY2" fmla="*/ 5000 h 10000"/>
              <a:gd name="connsiteX3" fmla="*/ 9841 w 9841"/>
              <a:gd name="connsiteY3" fmla="*/ 10000 h 10000"/>
              <a:gd name="connsiteX4" fmla="*/ 408 w 9841"/>
              <a:gd name="connsiteY4" fmla="*/ 9394 h 10000"/>
              <a:gd name="connsiteX5" fmla="*/ 2057 w 9841"/>
              <a:gd name="connsiteY5" fmla="*/ 5100 h 10000"/>
              <a:gd name="connsiteX6" fmla="*/ 5893 w 9841"/>
              <a:gd name="connsiteY6" fmla="*/ 553 h 10000"/>
              <a:gd name="connsiteX0" fmla="*/ 5988 w 10000"/>
              <a:gd name="connsiteY0" fmla="*/ 27 h 9474"/>
              <a:gd name="connsiteX1" fmla="*/ 9325 w 10000"/>
              <a:gd name="connsiteY1" fmla="*/ 0 h 9474"/>
              <a:gd name="connsiteX2" fmla="*/ 7673 w 10000"/>
              <a:gd name="connsiteY2" fmla="*/ 4474 h 9474"/>
              <a:gd name="connsiteX3" fmla="*/ 10000 w 10000"/>
              <a:gd name="connsiteY3" fmla="*/ 9474 h 9474"/>
              <a:gd name="connsiteX4" fmla="*/ 415 w 10000"/>
              <a:gd name="connsiteY4" fmla="*/ 8868 h 9474"/>
              <a:gd name="connsiteX5" fmla="*/ 2090 w 10000"/>
              <a:gd name="connsiteY5" fmla="*/ 4574 h 9474"/>
              <a:gd name="connsiteX6" fmla="*/ 5988 w 10000"/>
              <a:gd name="connsiteY6" fmla="*/ 27 h 9474"/>
              <a:gd name="connsiteX0" fmla="*/ 5583 w 9595"/>
              <a:gd name="connsiteY0" fmla="*/ 28 h 10000"/>
              <a:gd name="connsiteX1" fmla="*/ 8920 w 9595"/>
              <a:gd name="connsiteY1" fmla="*/ 0 h 10000"/>
              <a:gd name="connsiteX2" fmla="*/ 7268 w 9595"/>
              <a:gd name="connsiteY2" fmla="*/ 4722 h 10000"/>
              <a:gd name="connsiteX3" fmla="*/ 9595 w 9595"/>
              <a:gd name="connsiteY3" fmla="*/ 10000 h 10000"/>
              <a:gd name="connsiteX4" fmla="*/ 10 w 9595"/>
              <a:gd name="connsiteY4" fmla="*/ 9360 h 10000"/>
              <a:gd name="connsiteX5" fmla="*/ 1685 w 9595"/>
              <a:gd name="connsiteY5" fmla="*/ 4828 h 10000"/>
              <a:gd name="connsiteX6" fmla="*/ 5583 w 9595"/>
              <a:gd name="connsiteY6" fmla="*/ 28 h 10000"/>
              <a:gd name="connsiteX0" fmla="*/ 6319 w 10500"/>
              <a:gd name="connsiteY0" fmla="*/ 28 h 10000"/>
              <a:gd name="connsiteX1" fmla="*/ 9797 w 10500"/>
              <a:gd name="connsiteY1" fmla="*/ 0 h 10000"/>
              <a:gd name="connsiteX2" fmla="*/ 8075 w 10500"/>
              <a:gd name="connsiteY2" fmla="*/ 4722 h 10000"/>
              <a:gd name="connsiteX3" fmla="*/ 10500 w 10500"/>
              <a:gd name="connsiteY3" fmla="*/ 10000 h 10000"/>
              <a:gd name="connsiteX4" fmla="*/ 6 w 10500"/>
              <a:gd name="connsiteY4" fmla="*/ 9352 h 10000"/>
              <a:gd name="connsiteX5" fmla="*/ 2256 w 10500"/>
              <a:gd name="connsiteY5" fmla="*/ 4828 h 10000"/>
              <a:gd name="connsiteX6" fmla="*/ 6319 w 10500"/>
              <a:gd name="connsiteY6" fmla="*/ 28 h 10000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253 w 10500"/>
              <a:gd name="connsiteY1" fmla="*/ 5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264 h 10295"/>
              <a:gd name="connsiteX1" fmla="*/ 9253 w 10500"/>
              <a:gd name="connsiteY1" fmla="*/ 269 h 10295"/>
              <a:gd name="connsiteX2" fmla="*/ 8075 w 10500"/>
              <a:gd name="connsiteY2" fmla="*/ 5017 h 10295"/>
              <a:gd name="connsiteX3" fmla="*/ 10500 w 10500"/>
              <a:gd name="connsiteY3" fmla="*/ 10295 h 10295"/>
              <a:gd name="connsiteX4" fmla="*/ 6 w 10500"/>
              <a:gd name="connsiteY4" fmla="*/ 9647 h 10295"/>
              <a:gd name="connsiteX5" fmla="*/ 2256 w 10500"/>
              <a:gd name="connsiteY5" fmla="*/ 5123 h 10295"/>
              <a:gd name="connsiteX6" fmla="*/ 6254 w 10500"/>
              <a:gd name="connsiteY6" fmla="*/ 264 h 10295"/>
              <a:gd name="connsiteX0" fmla="*/ 6254 w 10500"/>
              <a:gd name="connsiteY0" fmla="*/ 277 h 10308"/>
              <a:gd name="connsiteX1" fmla="*/ 8245 w 10500"/>
              <a:gd name="connsiteY1" fmla="*/ 265 h 10308"/>
              <a:gd name="connsiteX2" fmla="*/ 8075 w 10500"/>
              <a:gd name="connsiteY2" fmla="*/ 5030 h 10308"/>
              <a:gd name="connsiteX3" fmla="*/ 10500 w 10500"/>
              <a:gd name="connsiteY3" fmla="*/ 10308 h 10308"/>
              <a:gd name="connsiteX4" fmla="*/ 6 w 10500"/>
              <a:gd name="connsiteY4" fmla="*/ 9660 h 10308"/>
              <a:gd name="connsiteX5" fmla="*/ 2256 w 10500"/>
              <a:gd name="connsiteY5" fmla="*/ 5136 h 10308"/>
              <a:gd name="connsiteX6" fmla="*/ 6254 w 10500"/>
              <a:gd name="connsiteY6" fmla="*/ 277 h 10308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692"/>
              <a:gd name="connsiteY0" fmla="*/ 284 h 9926"/>
              <a:gd name="connsiteX1" fmla="*/ 9728 w 10692"/>
              <a:gd name="connsiteY1" fmla="*/ 264 h 9926"/>
              <a:gd name="connsiteX2" fmla="*/ 8075 w 10692"/>
              <a:gd name="connsiteY2" fmla="*/ 5037 h 9926"/>
              <a:gd name="connsiteX3" fmla="*/ 10692 w 10692"/>
              <a:gd name="connsiteY3" fmla="*/ 9926 h 9926"/>
              <a:gd name="connsiteX4" fmla="*/ 6 w 10692"/>
              <a:gd name="connsiteY4" fmla="*/ 9667 h 9926"/>
              <a:gd name="connsiteX5" fmla="*/ 2256 w 10692"/>
              <a:gd name="connsiteY5" fmla="*/ 5143 h 9926"/>
              <a:gd name="connsiteX6" fmla="*/ 6254 w 10692"/>
              <a:gd name="connsiteY6" fmla="*/ 284 h 9926"/>
              <a:gd name="connsiteX0" fmla="*/ 5849 w 12707"/>
              <a:gd name="connsiteY0" fmla="*/ 332 h 10046"/>
              <a:gd name="connsiteX1" fmla="*/ 12707 w 12707"/>
              <a:gd name="connsiteY1" fmla="*/ 251 h 10046"/>
              <a:gd name="connsiteX2" fmla="*/ 7552 w 12707"/>
              <a:gd name="connsiteY2" fmla="*/ 5121 h 10046"/>
              <a:gd name="connsiteX3" fmla="*/ 10000 w 12707"/>
              <a:gd name="connsiteY3" fmla="*/ 10046 h 10046"/>
              <a:gd name="connsiteX4" fmla="*/ 6 w 12707"/>
              <a:gd name="connsiteY4" fmla="*/ 9785 h 10046"/>
              <a:gd name="connsiteX5" fmla="*/ 2110 w 12707"/>
              <a:gd name="connsiteY5" fmla="*/ 5227 h 10046"/>
              <a:gd name="connsiteX6" fmla="*/ 5849 w 12707"/>
              <a:gd name="connsiteY6" fmla="*/ 332 h 10046"/>
              <a:gd name="connsiteX0" fmla="*/ 5849 w 13024"/>
              <a:gd name="connsiteY0" fmla="*/ 373 h 10087"/>
              <a:gd name="connsiteX1" fmla="*/ 13024 w 13024"/>
              <a:gd name="connsiteY1" fmla="*/ 239 h 10087"/>
              <a:gd name="connsiteX2" fmla="*/ 7552 w 13024"/>
              <a:gd name="connsiteY2" fmla="*/ 5162 h 10087"/>
              <a:gd name="connsiteX3" fmla="*/ 10000 w 13024"/>
              <a:gd name="connsiteY3" fmla="*/ 10087 h 10087"/>
              <a:gd name="connsiteX4" fmla="*/ 6 w 13024"/>
              <a:gd name="connsiteY4" fmla="*/ 9826 h 10087"/>
              <a:gd name="connsiteX5" fmla="*/ 2110 w 13024"/>
              <a:gd name="connsiteY5" fmla="*/ 5268 h 10087"/>
              <a:gd name="connsiteX6" fmla="*/ 5849 w 13024"/>
              <a:gd name="connsiteY6" fmla="*/ 373 h 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24" h="10087">
                <a:moveTo>
                  <a:pt x="5849" y="373"/>
                </a:moveTo>
                <a:cubicBezTo>
                  <a:pt x="6785" y="375"/>
                  <a:pt x="9153" y="-371"/>
                  <a:pt x="13024" y="239"/>
                </a:cubicBezTo>
                <a:cubicBezTo>
                  <a:pt x="11931" y="-363"/>
                  <a:pt x="8056" y="3521"/>
                  <a:pt x="7552" y="5162"/>
                </a:cubicBezTo>
                <a:cubicBezTo>
                  <a:pt x="7048" y="6803"/>
                  <a:pt x="8749" y="10087"/>
                  <a:pt x="10000" y="10087"/>
                </a:cubicBezTo>
                <a:lnTo>
                  <a:pt x="6" y="9826"/>
                </a:lnTo>
                <a:cubicBezTo>
                  <a:pt x="-101" y="9822"/>
                  <a:pt x="1136" y="6844"/>
                  <a:pt x="2110" y="5268"/>
                </a:cubicBezTo>
                <a:cubicBezTo>
                  <a:pt x="3084" y="3693"/>
                  <a:pt x="5248" y="318"/>
                  <a:pt x="5849" y="37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/>
          <p:cNvSpPr/>
          <p:nvPr/>
        </p:nvSpPr>
        <p:spPr>
          <a:xfrm>
            <a:off x="9144000" y="2571750"/>
            <a:ext cx="919895" cy="3379811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/>
          <p:cNvSpPr/>
          <p:nvPr/>
        </p:nvSpPr>
        <p:spPr>
          <a:xfrm>
            <a:off x="-919895" y="2571749"/>
            <a:ext cx="919895" cy="3711329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/>
          <p:cNvSpPr/>
          <p:nvPr/>
        </p:nvSpPr>
        <p:spPr>
          <a:xfrm rot="5400000">
            <a:off x="4041361" y="572040"/>
            <a:ext cx="919895" cy="10062815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Bildobjekt 9" descr="Hoganas_Bjuv_logo_CMY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33" y="4645693"/>
            <a:ext cx="917934" cy="258758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636" y="4747039"/>
            <a:ext cx="545008" cy="16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9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2"/>
          </p:nvPr>
        </p:nvSpPr>
        <p:spPr>
          <a:xfrm>
            <a:off x="4857750" y="2894267"/>
            <a:ext cx="3867150" cy="1153858"/>
          </a:xfrm>
        </p:spPr>
        <p:txBody>
          <a:bodyPr>
            <a:normAutofit lnSpcReduction="10000"/>
          </a:bodyPr>
          <a:lstStyle/>
          <a:p>
            <a:pPr marL="313200" indent="-277200">
              <a:buFont typeface="+mj-lt"/>
              <a:buAutoNum type="arabicPeriod"/>
            </a:pPr>
            <a:r>
              <a:rPr lang="ru-RU" sz="1600" dirty="0" smtClean="0"/>
              <a:t>Кирпичи для вращающихся печей</a:t>
            </a:r>
            <a:r>
              <a:rPr lang="sv-SE" sz="1600" dirty="0"/>
              <a:t>	</a:t>
            </a:r>
          </a:p>
          <a:p>
            <a:pPr marL="313200" indent="-277200">
              <a:buFont typeface="+mj-lt"/>
              <a:buAutoNum type="arabicPeriod"/>
            </a:pPr>
            <a:r>
              <a:rPr lang="ru-RU" sz="1600" dirty="0" smtClean="0"/>
              <a:t>Стандартные кирпичи</a:t>
            </a:r>
            <a:endParaRPr lang="sv-SE" sz="1600" dirty="0"/>
          </a:p>
          <a:p>
            <a:pPr marL="313200" indent="-277200">
              <a:buFont typeface="+mj-lt"/>
              <a:buAutoNum type="arabicPeriod"/>
            </a:pPr>
            <a:r>
              <a:rPr lang="ru-RU" sz="1600" dirty="0" smtClean="0"/>
              <a:t>Фасонные или </a:t>
            </a:r>
            <a:r>
              <a:rPr lang="ru-RU" sz="1600" dirty="0" err="1" smtClean="0"/>
              <a:t>преформированные</a:t>
            </a:r>
            <a:r>
              <a:rPr lang="ru-RU" sz="1600" dirty="0" smtClean="0"/>
              <a:t> кирпичи</a:t>
            </a:r>
            <a:endParaRPr lang="sv-SE" sz="1600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48</a:t>
            </a:fld>
            <a:endParaRPr lang="sv-SE"/>
          </a:p>
        </p:txBody>
      </p:sp>
      <p:sp>
        <p:nvSpPr>
          <p:cNvPr id="7" name="textruta 6"/>
          <p:cNvSpPr txBox="1"/>
          <p:nvPr/>
        </p:nvSpPr>
        <p:spPr>
          <a:xfrm>
            <a:off x="390525" y="1152405"/>
            <a:ext cx="3486994" cy="1169551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B w="0"/>
          </a:sp3d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Arial"/>
                <a:cs typeface="Arial"/>
              </a:rPr>
              <a:t>Оголовок печи</a:t>
            </a:r>
            <a:endParaRPr lang="sv-SE" sz="1400" b="1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ru-RU" sz="1400" dirty="0" smtClean="0">
                <a:solidFill>
                  <a:schemeClr val="tx2"/>
                </a:solidFill>
                <a:latin typeface="Arial"/>
                <a:cs typeface="Arial"/>
              </a:rPr>
              <a:t>Облицовочный слой</a:t>
            </a:r>
            <a:r>
              <a:rPr lang="sv-SE" sz="1400" dirty="0" smtClean="0">
                <a:solidFill>
                  <a:schemeClr val="tx2"/>
                </a:solidFill>
                <a:latin typeface="Arial"/>
                <a:cs typeface="Arial"/>
              </a:rPr>
              <a:t>, t=200-300 mm</a:t>
            </a:r>
          </a:p>
          <a:p>
            <a:r>
              <a:rPr lang="ru-RU" sz="1400" dirty="0" smtClean="0">
                <a:solidFill>
                  <a:schemeClr val="tx2"/>
                </a:solidFill>
                <a:latin typeface="Arial"/>
                <a:cs typeface="Arial"/>
              </a:rPr>
              <a:t>Изоляция</a:t>
            </a:r>
            <a:r>
              <a:rPr lang="sv-SE" sz="1400" dirty="0" smtClean="0">
                <a:solidFill>
                  <a:schemeClr val="tx2"/>
                </a:solidFill>
                <a:latin typeface="Arial"/>
                <a:cs typeface="Arial"/>
              </a:rPr>
              <a:t>, t=64-150 mm</a:t>
            </a:r>
          </a:p>
          <a:p>
            <a:r>
              <a:rPr lang="ru-RU" sz="1400" dirty="0" smtClean="0">
                <a:solidFill>
                  <a:schemeClr val="tx2"/>
                </a:solidFill>
                <a:latin typeface="Arial"/>
                <a:cs typeface="Arial"/>
              </a:rPr>
              <a:t>Температура процесса </a:t>
            </a:r>
            <a:r>
              <a:rPr lang="en-GB" sz="1400" dirty="0" smtClean="0">
                <a:solidFill>
                  <a:schemeClr val="tx2"/>
                </a:solidFill>
                <a:latin typeface="Arial"/>
                <a:cs typeface="Arial"/>
              </a:rPr>
              <a:t>~ 1100°C</a:t>
            </a:r>
          </a:p>
          <a:p>
            <a:r>
              <a:rPr lang="ru-RU" sz="1400" dirty="0" smtClean="0">
                <a:solidFill>
                  <a:schemeClr val="tx2"/>
                </a:solidFill>
                <a:latin typeface="Arial"/>
                <a:cs typeface="Arial"/>
              </a:rPr>
              <a:t>Внешняя температура обечайки </a:t>
            </a:r>
            <a:r>
              <a:rPr lang="en-GB" sz="1400" dirty="0" smtClean="0">
                <a:solidFill>
                  <a:schemeClr val="tx2"/>
                </a:solidFill>
                <a:latin typeface="Arial"/>
                <a:cs typeface="Arial"/>
              </a:rPr>
              <a:t>~ 98°C </a:t>
            </a:r>
            <a:endParaRPr lang="sv-SE" sz="14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9" name="Rubrik 8"/>
          <p:cNvSpPr txBox="1">
            <a:spLocks noGrp="1"/>
          </p:cNvSpPr>
          <p:nvPr>
            <p:ph type="title"/>
          </p:nvPr>
        </p:nvSpPr>
        <p:spPr>
          <a:xfrm>
            <a:off x="390525" y="266726"/>
            <a:ext cx="3892108" cy="735756"/>
          </a:xfrm>
          <a:prstGeom prst="rect">
            <a:avLst/>
          </a:prstGeom>
          <a:solidFill>
            <a:schemeClr val="tx1"/>
          </a:solidFill>
        </p:spPr>
        <p:txBody>
          <a:bodyPr wrap="square" lIns="144000" tIns="72000" rIns="72000" bIns="108000" rtlCol="0">
            <a:spAutoFit/>
          </a:bodyPr>
          <a:lstStyle/>
          <a:p>
            <a:r>
              <a:rPr lang="ru-RU" sz="3600" dirty="0" smtClean="0">
                <a:solidFill>
                  <a:schemeClr val="bg2"/>
                </a:solidFill>
                <a:latin typeface="Arial"/>
                <a:cs typeface="Arial"/>
              </a:rPr>
              <a:t>Оголовок печи</a:t>
            </a:r>
            <a:endParaRPr lang="sv-SE" sz="36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341490" y="2533717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000" indent="0">
              <a:buNone/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Кирпич с высоким содержанием глинозема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Silox </a:t>
            </a:r>
            <a:r>
              <a:rPr lang="sv-S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Изоляция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v-S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Легкий кирпич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Porosil </a:t>
            </a:r>
            <a:r>
              <a:rPr lang="sv-S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Изоляция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v-S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диатомитовый</a:t>
            </a: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кирпич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M-Extra </a:t>
            </a:r>
            <a:r>
              <a:rPr lang="sv-S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Огнеупор с низким содержанием цемента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Höganäs </a:t>
            </a:r>
            <a:r>
              <a:rPr lang="sv-S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DC50A </a:t>
            </a: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Höganäs SiC30 </a:t>
            </a: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фасонных кирпичей и огнеупоров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1288" y="499793"/>
            <a:ext cx="4133334" cy="213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6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49</a:t>
            </a:fld>
            <a:endParaRPr lang="sv-SE"/>
          </a:p>
        </p:txBody>
      </p:sp>
      <p:sp>
        <p:nvSpPr>
          <p:cNvPr id="7" name="textruta 6"/>
          <p:cNvSpPr txBox="1"/>
          <p:nvPr/>
        </p:nvSpPr>
        <p:spPr>
          <a:xfrm>
            <a:off x="338198" y="1205783"/>
            <a:ext cx="3527746" cy="132343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B w="0"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Arial"/>
                <a:cs typeface="Arial"/>
              </a:rPr>
              <a:t>Оголовок печи</a:t>
            </a:r>
            <a:endParaRPr lang="sv-SE" sz="1600" b="1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ru-RU" sz="1600" dirty="0" smtClean="0">
                <a:solidFill>
                  <a:schemeClr val="tx2"/>
                </a:solidFill>
                <a:latin typeface="Arial"/>
                <a:cs typeface="Arial"/>
              </a:rPr>
              <a:t>Облицовочный слой</a:t>
            </a:r>
            <a:r>
              <a:rPr lang="sv-SE" sz="1600" dirty="0" smtClean="0">
                <a:solidFill>
                  <a:schemeClr val="tx2"/>
                </a:solidFill>
                <a:latin typeface="Arial"/>
                <a:cs typeface="Arial"/>
              </a:rPr>
              <a:t>, t=200-300 mm</a:t>
            </a:r>
          </a:p>
          <a:p>
            <a:r>
              <a:rPr lang="ru-RU" sz="1600" dirty="0" smtClean="0">
                <a:solidFill>
                  <a:schemeClr val="tx2"/>
                </a:solidFill>
                <a:latin typeface="Arial"/>
                <a:cs typeface="Arial"/>
              </a:rPr>
              <a:t>Изоляция</a:t>
            </a:r>
            <a:r>
              <a:rPr lang="sv-SE" sz="1600" dirty="0" smtClean="0">
                <a:solidFill>
                  <a:schemeClr val="tx2"/>
                </a:solidFill>
                <a:latin typeface="Arial"/>
                <a:cs typeface="Arial"/>
              </a:rPr>
              <a:t>, t=100-150 mm</a:t>
            </a:r>
          </a:p>
          <a:p>
            <a:r>
              <a:rPr lang="ru-RU" sz="1600" dirty="0" smtClean="0">
                <a:solidFill>
                  <a:schemeClr val="tx2"/>
                </a:solidFill>
                <a:latin typeface="Arial"/>
                <a:cs typeface="Arial"/>
              </a:rPr>
              <a:t>Температура процесса </a:t>
            </a:r>
            <a:r>
              <a:rPr lang="en-GB" sz="1600" dirty="0" smtClean="0">
                <a:solidFill>
                  <a:schemeClr val="tx2"/>
                </a:solidFill>
                <a:latin typeface="Arial"/>
                <a:cs typeface="Arial"/>
              </a:rPr>
              <a:t>~ 1100°C</a:t>
            </a:r>
          </a:p>
        </p:txBody>
      </p:sp>
      <p:sp>
        <p:nvSpPr>
          <p:cNvPr id="9" name="Rubrik 8"/>
          <p:cNvSpPr txBox="1">
            <a:spLocks noGrp="1"/>
          </p:cNvSpPr>
          <p:nvPr>
            <p:ph type="title"/>
          </p:nvPr>
        </p:nvSpPr>
        <p:spPr>
          <a:xfrm>
            <a:off x="457200" y="266726"/>
            <a:ext cx="3860157" cy="735756"/>
          </a:xfrm>
          <a:prstGeom prst="rect">
            <a:avLst/>
          </a:prstGeom>
          <a:solidFill>
            <a:schemeClr val="tx1"/>
          </a:solidFill>
        </p:spPr>
        <p:txBody>
          <a:bodyPr wrap="square" lIns="144000" tIns="72000" rIns="72000" bIns="108000" rtlCol="0">
            <a:spAutoFit/>
          </a:bodyPr>
          <a:lstStyle/>
          <a:p>
            <a:r>
              <a:rPr lang="ru-RU" sz="3600" dirty="0" smtClean="0">
                <a:solidFill>
                  <a:schemeClr val="bg2"/>
                </a:solidFill>
                <a:latin typeface="Arial"/>
                <a:cs typeface="Arial"/>
              </a:rPr>
              <a:t>Оголовок печи</a:t>
            </a:r>
            <a:endParaRPr lang="sv-SE" sz="36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257175" y="2721457"/>
            <a:ext cx="41527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indent="0">
              <a:buNone/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Огнеупор с низким содержанием цемента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Höganäs DC40A </a:t>
            </a:r>
            <a:endParaRPr lang="ru-RU" sz="16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Изоляция плиты из силиката кальция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 1100E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Смесь для торкретирования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Höganäs Gun65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ildobjekt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3900" y="266726"/>
            <a:ext cx="4610100" cy="345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2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agrade data 8"/>
          <p:cNvSpPr/>
          <p:nvPr/>
        </p:nvSpPr>
        <p:spPr>
          <a:xfrm rot="15849326">
            <a:off x="3314465" y="14889"/>
            <a:ext cx="2236714" cy="9819564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918 w 10001"/>
              <a:gd name="connsiteY0" fmla="*/ 298 h 10000"/>
              <a:gd name="connsiteX1" fmla="*/ 10001 w 10001"/>
              <a:gd name="connsiteY1" fmla="*/ 0 h 10000"/>
              <a:gd name="connsiteX2" fmla="*/ 8334 w 10001"/>
              <a:gd name="connsiteY2" fmla="*/ 5000 h 10000"/>
              <a:gd name="connsiteX3" fmla="*/ 10001 w 10001"/>
              <a:gd name="connsiteY3" fmla="*/ 10000 h 10000"/>
              <a:gd name="connsiteX4" fmla="*/ 1668 w 10001"/>
              <a:gd name="connsiteY4" fmla="*/ 10000 h 10000"/>
              <a:gd name="connsiteX5" fmla="*/ 1 w 10001"/>
              <a:gd name="connsiteY5" fmla="*/ 5000 h 10000"/>
              <a:gd name="connsiteX6" fmla="*/ 1918 w 10001"/>
              <a:gd name="connsiteY6" fmla="*/ 298 h 10000"/>
              <a:gd name="connsiteX0" fmla="*/ 3272 w 10041"/>
              <a:gd name="connsiteY0" fmla="*/ 645 h 10000"/>
              <a:gd name="connsiteX1" fmla="*/ 10041 w 10041"/>
              <a:gd name="connsiteY1" fmla="*/ 0 h 10000"/>
              <a:gd name="connsiteX2" fmla="*/ 8374 w 10041"/>
              <a:gd name="connsiteY2" fmla="*/ 5000 h 10000"/>
              <a:gd name="connsiteX3" fmla="*/ 10041 w 10041"/>
              <a:gd name="connsiteY3" fmla="*/ 10000 h 10000"/>
              <a:gd name="connsiteX4" fmla="*/ 1708 w 10041"/>
              <a:gd name="connsiteY4" fmla="*/ 10000 h 10000"/>
              <a:gd name="connsiteX5" fmla="*/ 41 w 10041"/>
              <a:gd name="connsiteY5" fmla="*/ 5000 h 10000"/>
              <a:gd name="connsiteX6" fmla="*/ 3272 w 10041"/>
              <a:gd name="connsiteY6" fmla="*/ 645 h 10000"/>
              <a:gd name="connsiteX0" fmla="*/ 4657 w 10107"/>
              <a:gd name="connsiteY0" fmla="*/ 826 h 10000"/>
              <a:gd name="connsiteX1" fmla="*/ 10107 w 10107"/>
              <a:gd name="connsiteY1" fmla="*/ 0 h 10000"/>
              <a:gd name="connsiteX2" fmla="*/ 8440 w 10107"/>
              <a:gd name="connsiteY2" fmla="*/ 5000 h 10000"/>
              <a:gd name="connsiteX3" fmla="*/ 10107 w 10107"/>
              <a:gd name="connsiteY3" fmla="*/ 10000 h 10000"/>
              <a:gd name="connsiteX4" fmla="*/ 1774 w 10107"/>
              <a:gd name="connsiteY4" fmla="*/ 10000 h 10000"/>
              <a:gd name="connsiteX5" fmla="*/ 107 w 10107"/>
              <a:gd name="connsiteY5" fmla="*/ 5000 h 10000"/>
              <a:gd name="connsiteX6" fmla="*/ 4657 w 10107"/>
              <a:gd name="connsiteY6" fmla="*/ 826 h 10000"/>
              <a:gd name="connsiteX0" fmla="*/ 7192 w 10252"/>
              <a:gd name="connsiteY0" fmla="*/ 731 h 10000"/>
              <a:gd name="connsiteX1" fmla="*/ 10252 w 10252"/>
              <a:gd name="connsiteY1" fmla="*/ 0 h 10000"/>
              <a:gd name="connsiteX2" fmla="*/ 8585 w 10252"/>
              <a:gd name="connsiteY2" fmla="*/ 5000 h 10000"/>
              <a:gd name="connsiteX3" fmla="*/ 10252 w 10252"/>
              <a:gd name="connsiteY3" fmla="*/ 10000 h 10000"/>
              <a:gd name="connsiteX4" fmla="*/ 1919 w 10252"/>
              <a:gd name="connsiteY4" fmla="*/ 10000 h 10000"/>
              <a:gd name="connsiteX5" fmla="*/ 252 w 10252"/>
              <a:gd name="connsiteY5" fmla="*/ 5000 h 10000"/>
              <a:gd name="connsiteX6" fmla="*/ 7192 w 10252"/>
              <a:gd name="connsiteY6" fmla="*/ 731 h 10000"/>
              <a:gd name="connsiteX0" fmla="*/ 7390 w 10264"/>
              <a:gd name="connsiteY0" fmla="*/ 553 h 10000"/>
              <a:gd name="connsiteX1" fmla="*/ 10264 w 10264"/>
              <a:gd name="connsiteY1" fmla="*/ 0 h 10000"/>
              <a:gd name="connsiteX2" fmla="*/ 8597 w 10264"/>
              <a:gd name="connsiteY2" fmla="*/ 5000 h 10000"/>
              <a:gd name="connsiteX3" fmla="*/ 10264 w 10264"/>
              <a:gd name="connsiteY3" fmla="*/ 10000 h 10000"/>
              <a:gd name="connsiteX4" fmla="*/ 1931 w 10264"/>
              <a:gd name="connsiteY4" fmla="*/ 10000 h 10000"/>
              <a:gd name="connsiteX5" fmla="*/ 264 w 10264"/>
              <a:gd name="connsiteY5" fmla="*/ 5000 h 10000"/>
              <a:gd name="connsiteX6" fmla="*/ 7390 w 10264"/>
              <a:gd name="connsiteY6" fmla="*/ 553 h 10000"/>
              <a:gd name="connsiteX0" fmla="*/ 5650 w 8524"/>
              <a:gd name="connsiteY0" fmla="*/ 553 h 10000"/>
              <a:gd name="connsiteX1" fmla="*/ 8524 w 8524"/>
              <a:gd name="connsiteY1" fmla="*/ 0 h 10000"/>
              <a:gd name="connsiteX2" fmla="*/ 6857 w 8524"/>
              <a:gd name="connsiteY2" fmla="*/ 5000 h 10000"/>
              <a:gd name="connsiteX3" fmla="*/ 8524 w 8524"/>
              <a:gd name="connsiteY3" fmla="*/ 10000 h 10000"/>
              <a:gd name="connsiteX4" fmla="*/ 191 w 8524"/>
              <a:gd name="connsiteY4" fmla="*/ 10000 h 10000"/>
              <a:gd name="connsiteX5" fmla="*/ 2857 w 8524"/>
              <a:gd name="connsiteY5" fmla="*/ 5100 h 10000"/>
              <a:gd name="connsiteX6" fmla="*/ 5650 w 8524"/>
              <a:gd name="connsiteY6" fmla="*/ 553 h 10000"/>
              <a:gd name="connsiteX0" fmla="*/ 5169 w 8541"/>
              <a:gd name="connsiteY0" fmla="*/ 553 h 10000"/>
              <a:gd name="connsiteX1" fmla="*/ 8541 w 8541"/>
              <a:gd name="connsiteY1" fmla="*/ 0 h 10000"/>
              <a:gd name="connsiteX2" fmla="*/ 6585 w 8541"/>
              <a:gd name="connsiteY2" fmla="*/ 5000 h 10000"/>
              <a:gd name="connsiteX3" fmla="*/ 8541 w 8541"/>
              <a:gd name="connsiteY3" fmla="*/ 10000 h 10000"/>
              <a:gd name="connsiteX4" fmla="*/ 332 w 8541"/>
              <a:gd name="connsiteY4" fmla="*/ 9217 h 10000"/>
              <a:gd name="connsiteX5" fmla="*/ 1893 w 8541"/>
              <a:gd name="connsiteY5" fmla="*/ 5100 h 10000"/>
              <a:gd name="connsiteX6" fmla="*/ 5169 w 8541"/>
              <a:gd name="connsiteY6" fmla="*/ 553 h 10000"/>
              <a:gd name="connsiteX0" fmla="*/ 5893 w 9841"/>
              <a:gd name="connsiteY0" fmla="*/ 553 h 10000"/>
              <a:gd name="connsiteX1" fmla="*/ 9841 w 9841"/>
              <a:gd name="connsiteY1" fmla="*/ 0 h 10000"/>
              <a:gd name="connsiteX2" fmla="*/ 7551 w 9841"/>
              <a:gd name="connsiteY2" fmla="*/ 5000 h 10000"/>
              <a:gd name="connsiteX3" fmla="*/ 9841 w 9841"/>
              <a:gd name="connsiteY3" fmla="*/ 10000 h 10000"/>
              <a:gd name="connsiteX4" fmla="*/ 408 w 9841"/>
              <a:gd name="connsiteY4" fmla="*/ 9394 h 10000"/>
              <a:gd name="connsiteX5" fmla="*/ 2057 w 9841"/>
              <a:gd name="connsiteY5" fmla="*/ 5100 h 10000"/>
              <a:gd name="connsiteX6" fmla="*/ 5893 w 9841"/>
              <a:gd name="connsiteY6" fmla="*/ 553 h 10000"/>
              <a:gd name="connsiteX0" fmla="*/ 5988 w 10000"/>
              <a:gd name="connsiteY0" fmla="*/ 27 h 9474"/>
              <a:gd name="connsiteX1" fmla="*/ 9325 w 10000"/>
              <a:gd name="connsiteY1" fmla="*/ 0 h 9474"/>
              <a:gd name="connsiteX2" fmla="*/ 7673 w 10000"/>
              <a:gd name="connsiteY2" fmla="*/ 4474 h 9474"/>
              <a:gd name="connsiteX3" fmla="*/ 10000 w 10000"/>
              <a:gd name="connsiteY3" fmla="*/ 9474 h 9474"/>
              <a:gd name="connsiteX4" fmla="*/ 415 w 10000"/>
              <a:gd name="connsiteY4" fmla="*/ 8868 h 9474"/>
              <a:gd name="connsiteX5" fmla="*/ 2090 w 10000"/>
              <a:gd name="connsiteY5" fmla="*/ 4574 h 9474"/>
              <a:gd name="connsiteX6" fmla="*/ 5988 w 10000"/>
              <a:gd name="connsiteY6" fmla="*/ 27 h 9474"/>
              <a:gd name="connsiteX0" fmla="*/ 5583 w 9595"/>
              <a:gd name="connsiteY0" fmla="*/ 28 h 10000"/>
              <a:gd name="connsiteX1" fmla="*/ 8920 w 9595"/>
              <a:gd name="connsiteY1" fmla="*/ 0 h 10000"/>
              <a:gd name="connsiteX2" fmla="*/ 7268 w 9595"/>
              <a:gd name="connsiteY2" fmla="*/ 4722 h 10000"/>
              <a:gd name="connsiteX3" fmla="*/ 9595 w 9595"/>
              <a:gd name="connsiteY3" fmla="*/ 10000 h 10000"/>
              <a:gd name="connsiteX4" fmla="*/ 10 w 9595"/>
              <a:gd name="connsiteY4" fmla="*/ 9360 h 10000"/>
              <a:gd name="connsiteX5" fmla="*/ 1685 w 9595"/>
              <a:gd name="connsiteY5" fmla="*/ 4828 h 10000"/>
              <a:gd name="connsiteX6" fmla="*/ 5583 w 9595"/>
              <a:gd name="connsiteY6" fmla="*/ 28 h 10000"/>
              <a:gd name="connsiteX0" fmla="*/ 6319 w 10500"/>
              <a:gd name="connsiteY0" fmla="*/ 28 h 10000"/>
              <a:gd name="connsiteX1" fmla="*/ 9797 w 10500"/>
              <a:gd name="connsiteY1" fmla="*/ 0 h 10000"/>
              <a:gd name="connsiteX2" fmla="*/ 8075 w 10500"/>
              <a:gd name="connsiteY2" fmla="*/ 4722 h 10000"/>
              <a:gd name="connsiteX3" fmla="*/ 10500 w 10500"/>
              <a:gd name="connsiteY3" fmla="*/ 10000 h 10000"/>
              <a:gd name="connsiteX4" fmla="*/ 6 w 10500"/>
              <a:gd name="connsiteY4" fmla="*/ 9352 h 10000"/>
              <a:gd name="connsiteX5" fmla="*/ 2256 w 10500"/>
              <a:gd name="connsiteY5" fmla="*/ 4828 h 10000"/>
              <a:gd name="connsiteX6" fmla="*/ 6319 w 10500"/>
              <a:gd name="connsiteY6" fmla="*/ 28 h 10000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253 w 10500"/>
              <a:gd name="connsiteY1" fmla="*/ 5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264 h 10295"/>
              <a:gd name="connsiteX1" fmla="*/ 9253 w 10500"/>
              <a:gd name="connsiteY1" fmla="*/ 269 h 10295"/>
              <a:gd name="connsiteX2" fmla="*/ 8075 w 10500"/>
              <a:gd name="connsiteY2" fmla="*/ 5017 h 10295"/>
              <a:gd name="connsiteX3" fmla="*/ 10500 w 10500"/>
              <a:gd name="connsiteY3" fmla="*/ 10295 h 10295"/>
              <a:gd name="connsiteX4" fmla="*/ 6 w 10500"/>
              <a:gd name="connsiteY4" fmla="*/ 9647 h 10295"/>
              <a:gd name="connsiteX5" fmla="*/ 2256 w 10500"/>
              <a:gd name="connsiteY5" fmla="*/ 5123 h 10295"/>
              <a:gd name="connsiteX6" fmla="*/ 6254 w 10500"/>
              <a:gd name="connsiteY6" fmla="*/ 264 h 10295"/>
              <a:gd name="connsiteX0" fmla="*/ 6254 w 10500"/>
              <a:gd name="connsiteY0" fmla="*/ 277 h 10308"/>
              <a:gd name="connsiteX1" fmla="*/ 8245 w 10500"/>
              <a:gd name="connsiteY1" fmla="*/ 265 h 10308"/>
              <a:gd name="connsiteX2" fmla="*/ 8075 w 10500"/>
              <a:gd name="connsiteY2" fmla="*/ 5030 h 10308"/>
              <a:gd name="connsiteX3" fmla="*/ 10500 w 10500"/>
              <a:gd name="connsiteY3" fmla="*/ 10308 h 10308"/>
              <a:gd name="connsiteX4" fmla="*/ 6 w 10500"/>
              <a:gd name="connsiteY4" fmla="*/ 9660 h 10308"/>
              <a:gd name="connsiteX5" fmla="*/ 2256 w 10500"/>
              <a:gd name="connsiteY5" fmla="*/ 5136 h 10308"/>
              <a:gd name="connsiteX6" fmla="*/ 6254 w 10500"/>
              <a:gd name="connsiteY6" fmla="*/ 277 h 10308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692"/>
              <a:gd name="connsiteY0" fmla="*/ 284 h 9926"/>
              <a:gd name="connsiteX1" fmla="*/ 9728 w 10692"/>
              <a:gd name="connsiteY1" fmla="*/ 264 h 9926"/>
              <a:gd name="connsiteX2" fmla="*/ 8075 w 10692"/>
              <a:gd name="connsiteY2" fmla="*/ 5037 h 9926"/>
              <a:gd name="connsiteX3" fmla="*/ 10692 w 10692"/>
              <a:gd name="connsiteY3" fmla="*/ 9926 h 9926"/>
              <a:gd name="connsiteX4" fmla="*/ 6 w 10692"/>
              <a:gd name="connsiteY4" fmla="*/ 9667 h 9926"/>
              <a:gd name="connsiteX5" fmla="*/ 2256 w 10692"/>
              <a:gd name="connsiteY5" fmla="*/ 5143 h 9926"/>
              <a:gd name="connsiteX6" fmla="*/ 6254 w 10692"/>
              <a:gd name="connsiteY6" fmla="*/ 284 h 9926"/>
              <a:gd name="connsiteX0" fmla="*/ 5849 w 12707"/>
              <a:gd name="connsiteY0" fmla="*/ 332 h 10046"/>
              <a:gd name="connsiteX1" fmla="*/ 12707 w 12707"/>
              <a:gd name="connsiteY1" fmla="*/ 251 h 10046"/>
              <a:gd name="connsiteX2" fmla="*/ 7552 w 12707"/>
              <a:gd name="connsiteY2" fmla="*/ 5121 h 10046"/>
              <a:gd name="connsiteX3" fmla="*/ 10000 w 12707"/>
              <a:gd name="connsiteY3" fmla="*/ 10046 h 10046"/>
              <a:gd name="connsiteX4" fmla="*/ 6 w 12707"/>
              <a:gd name="connsiteY4" fmla="*/ 9785 h 10046"/>
              <a:gd name="connsiteX5" fmla="*/ 2110 w 12707"/>
              <a:gd name="connsiteY5" fmla="*/ 5227 h 10046"/>
              <a:gd name="connsiteX6" fmla="*/ 5849 w 12707"/>
              <a:gd name="connsiteY6" fmla="*/ 332 h 10046"/>
              <a:gd name="connsiteX0" fmla="*/ 5849 w 13024"/>
              <a:gd name="connsiteY0" fmla="*/ 373 h 10087"/>
              <a:gd name="connsiteX1" fmla="*/ 13024 w 13024"/>
              <a:gd name="connsiteY1" fmla="*/ 239 h 10087"/>
              <a:gd name="connsiteX2" fmla="*/ 7552 w 13024"/>
              <a:gd name="connsiteY2" fmla="*/ 5162 h 10087"/>
              <a:gd name="connsiteX3" fmla="*/ 10000 w 13024"/>
              <a:gd name="connsiteY3" fmla="*/ 10087 h 10087"/>
              <a:gd name="connsiteX4" fmla="*/ 6 w 13024"/>
              <a:gd name="connsiteY4" fmla="*/ 9826 h 10087"/>
              <a:gd name="connsiteX5" fmla="*/ 2110 w 13024"/>
              <a:gd name="connsiteY5" fmla="*/ 5268 h 10087"/>
              <a:gd name="connsiteX6" fmla="*/ 5849 w 13024"/>
              <a:gd name="connsiteY6" fmla="*/ 373 h 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24" h="10087">
                <a:moveTo>
                  <a:pt x="5849" y="373"/>
                </a:moveTo>
                <a:cubicBezTo>
                  <a:pt x="6785" y="375"/>
                  <a:pt x="9153" y="-371"/>
                  <a:pt x="13024" y="239"/>
                </a:cubicBezTo>
                <a:cubicBezTo>
                  <a:pt x="11931" y="-363"/>
                  <a:pt x="8056" y="3521"/>
                  <a:pt x="7552" y="5162"/>
                </a:cubicBezTo>
                <a:cubicBezTo>
                  <a:pt x="7048" y="6803"/>
                  <a:pt x="8749" y="10087"/>
                  <a:pt x="10000" y="10087"/>
                </a:cubicBezTo>
                <a:lnTo>
                  <a:pt x="6" y="9826"/>
                </a:lnTo>
                <a:cubicBezTo>
                  <a:pt x="-101" y="9822"/>
                  <a:pt x="1136" y="6844"/>
                  <a:pt x="2110" y="5268"/>
                </a:cubicBezTo>
                <a:cubicBezTo>
                  <a:pt x="3084" y="3693"/>
                  <a:pt x="5248" y="318"/>
                  <a:pt x="5849" y="37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Бизнес-подразделения </a:t>
            </a:r>
            <a:r>
              <a:rPr lang="sv-SE" dirty="0" smtClean="0">
                <a:solidFill>
                  <a:schemeClr val="tx1"/>
                </a:solidFill>
              </a:rPr>
              <a:t>Höganäs </a:t>
            </a:r>
            <a:r>
              <a:rPr lang="sv-SE" dirty="0">
                <a:solidFill>
                  <a:schemeClr val="tx1"/>
                </a:solidFill>
              </a:rPr>
              <a:t>Bjuf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5</a:t>
            </a:fld>
            <a:endParaRPr lang="sv-SE"/>
          </a:p>
        </p:txBody>
      </p:sp>
      <p:sp>
        <p:nvSpPr>
          <p:cNvPr id="10" name="Rektangel 9"/>
          <p:cNvSpPr/>
          <p:nvPr/>
        </p:nvSpPr>
        <p:spPr>
          <a:xfrm>
            <a:off x="9144000" y="2571750"/>
            <a:ext cx="919895" cy="3379811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/>
          <p:cNvSpPr/>
          <p:nvPr/>
        </p:nvSpPr>
        <p:spPr>
          <a:xfrm>
            <a:off x="-919895" y="2571749"/>
            <a:ext cx="919895" cy="3711329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/>
          <p:cNvSpPr/>
          <p:nvPr/>
        </p:nvSpPr>
        <p:spPr>
          <a:xfrm rot="5400000">
            <a:off x="4041361" y="572040"/>
            <a:ext cx="919895" cy="10062815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 descr="Hoganas_Bjuv_logo_CMY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005" y="4535070"/>
            <a:ext cx="1553699" cy="437975"/>
          </a:xfrm>
          <a:prstGeom prst="rect">
            <a:avLst/>
          </a:prstGeom>
        </p:spPr>
      </p:pic>
      <p:pic>
        <p:nvPicPr>
          <p:cNvPr id="5" name="Bildobjekt 4" descr="BUSINESSES_0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851" y="1315560"/>
            <a:ext cx="2407752" cy="2394851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8124" y="1315560"/>
            <a:ext cx="2407752" cy="2394851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0129" y="1315560"/>
            <a:ext cx="2407752" cy="2392840"/>
          </a:xfrm>
          <a:prstGeom prst="rect">
            <a:avLst/>
          </a:prstGeom>
        </p:spPr>
      </p:pic>
      <p:sp>
        <p:nvSpPr>
          <p:cNvPr id="16" name="textruta 15"/>
          <p:cNvSpPr txBox="1"/>
          <p:nvPr/>
        </p:nvSpPr>
        <p:spPr>
          <a:xfrm>
            <a:off x="577851" y="3369846"/>
            <a:ext cx="2407752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600" dirty="0" smtClean="0">
                <a:solidFill>
                  <a:schemeClr val="bg2"/>
                </a:solidFill>
                <a:latin typeface="Arial"/>
                <a:cs typeface="Arial"/>
              </a:rPr>
              <a:t>Brilliant</a:t>
            </a:r>
            <a:endParaRPr lang="sv-SE" sz="16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17" name="textruta 16"/>
          <p:cNvSpPr txBox="1"/>
          <p:nvPr/>
        </p:nvSpPr>
        <p:spPr>
          <a:xfrm>
            <a:off x="3368124" y="3371857"/>
            <a:ext cx="2407752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2"/>
                </a:solidFill>
                <a:latin typeface="Arial"/>
                <a:cs typeface="Arial"/>
              </a:rPr>
              <a:t>Цемент</a:t>
            </a:r>
            <a:endParaRPr lang="sv-SE" sz="16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18" name="textruta 17"/>
          <p:cNvSpPr txBox="1"/>
          <p:nvPr/>
        </p:nvSpPr>
        <p:spPr>
          <a:xfrm>
            <a:off x="6160129" y="3369846"/>
            <a:ext cx="2407752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2"/>
                </a:solidFill>
                <a:latin typeface="Arial"/>
                <a:cs typeface="Arial"/>
              </a:rPr>
              <a:t>Сталь</a:t>
            </a:r>
            <a:endParaRPr lang="sv-SE" sz="16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43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 descr="ThinkstockPhotos-AA034603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50</a:t>
            </a:fld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Энергосберегающий дизайн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для ИРП</a:t>
            </a:r>
            <a:r>
              <a:rPr lang="sv-SE" b="1" dirty="0">
                <a:solidFill>
                  <a:schemeClr val="bg1"/>
                </a:solidFill>
              </a:rPr>
              <a:t/>
            </a:r>
            <a:br>
              <a:rPr lang="sv-SE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Анализ примеров из практики</a:t>
            </a:r>
            <a:r>
              <a:rPr lang="sv-SE" b="1" dirty="0">
                <a:solidFill>
                  <a:schemeClr val="bg1"/>
                </a:solidFill>
              </a:rPr>
              <a:t/>
            </a:r>
            <a:br>
              <a:rPr lang="sv-SE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sv-SE" b="1" dirty="0">
                <a:solidFill>
                  <a:schemeClr val="bg1"/>
                </a:solidFill>
              </a:rPr>
              <a:t>International Paper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Светогорск</a:t>
            </a:r>
            <a:r>
              <a:rPr lang="sv-SE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и</a:t>
            </a:r>
            <a:r>
              <a:rPr lang="sv-SE" b="1" dirty="0">
                <a:solidFill>
                  <a:schemeClr val="bg1"/>
                </a:solidFill>
              </a:rPr>
              <a:t/>
            </a:r>
            <a:br>
              <a:rPr lang="sv-SE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Группа Илим, Филиал в Коряжме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9" name="Lagrade data 8"/>
          <p:cNvSpPr/>
          <p:nvPr/>
        </p:nvSpPr>
        <p:spPr>
          <a:xfrm rot="15849326">
            <a:off x="3314465" y="14889"/>
            <a:ext cx="2236714" cy="9819564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918 w 10001"/>
              <a:gd name="connsiteY0" fmla="*/ 298 h 10000"/>
              <a:gd name="connsiteX1" fmla="*/ 10001 w 10001"/>
              <a:gd name="connsiteY1" fmla="*/ 0 h 10000"/>
              <a:gd name="connsiteX2" fmla="*/ 8334 w 10001"/>
              <a:gd name="connsiteY2" fmla="*/ 5000 h 10000"/>
              <a:gd name="connsiteX3" fmla="*/ 10001 w 10001"/>
              <a:gd name="connsiteY3" fmla="*/ 10000 h 10000"/>
              <a:gd name="connsiteX4" fmla="*/ 1668 w 10001"/>
              <a:gd name="connsiteY4" fmla="*/ 10000 h 10000"/>
              <a:gd name="connsiteX5" fmla="*/ 1 w 10001"/>
              <a:gd name="connsiteY5" fmla="*/ 5000 h 10000"/>
              <a:gd name="connsiteX6" fmla="*/ 1918 w 10001"/>
              <a:gd name="connsiteY6" fmla="*/ 298 h 10000"/>
              <a:gd name="connsiteX0" fmla="*/ 3272 w 10041"/>
              <a:gd name="connsiteY0" fmla="*/ 645 h 10000"/>
              <a:gd name="connsiteX1" fmla="*/ 10041 w 10041"/>
              <a:gd name="connsiteY1" fmla="*/ 0 h 10000"/>
              <a:gd name="connsiteX2" fmla="*/ 8374 w 10041"/>
              <a:gd name="connsiteY2" fmla="*/ 5000 h 10000"/>
              <a:gd name="connsiteX3" fmla="*/ 10041 w 10041"/>
              <a:gd name="connsiteY3" fmla="*/ 10000 h 10000"/>
              <a:gd name="connsiteX4" fmla="*/ 1708 w 10041"/>
              <a:gd name="connsiteY4" fmla="*/ 10000 h 10000"/>
              <a:gd name="connsiteX5" fmla="*/ 41 w 10041"/>
              <a:gd name="connsiteY5" fmla="*/ 5000 h 10000"/>
              <a:gd name="connsiteX6" fmla="*/ 3272 w 10041"/>
              <a:gd name="connsiteY6" fmla="*/ 645 h 10000"/>
              <a:gd name="connsiteX0" fmla="*/ 4657 w 10107"/>
              <a:gd name="connsiteY0" fmla="*/ 826 h 10000"/>
              <a:gd name="connsiteX1" fmla="*/ 10107 w 10107"/>
              <a:gd name="connsiteY1" fmla="*/ 0 h 10000"/>
              <a:gd name="connsiteX2" fmla="*/ 8440 w 10107"/>
              <a:gd name="connsiteY2" fmla="*/ 5000 h 10000"/>
              <a:gd name="connsiteX3" fmla="*/ 10107 w 10107"/>
              <a:gd name="connsiteY3" fmla="*/ 10000 h 10000"/>
              <a:gd name="connsiteX4" fmla="*/ 1774 w 10107"/>
              <a:gd name="connsiteY4" fmla="*/ 10000 h 10000"/>
              <a:gd name="connsiteX5" fmla="*/ 107 w 10107"/>
              <a:gd name="connsiteY5" fmla="*/ 5000 h 10000"/>
              <a:gd name="connsiteX6" fmla="*/ 4657 w 10107"/>
              <a:gd name="connsiteY6" fmla="*/ 826 h 10000"/>
              <a:gd name="connsiteX0" fmla="*/ 7192 w 10252"/>
              <a:gd name="connsiteY0" fmla="*/ 731 h 10000"/>
              <a:gd name="connsiteX1" fmla="*/ 10252 w 10252"/>
              <a:gd name="connsiteY1" fmla="*/ 0 h 10000"/>
              <a:gd name="connsiteX2" fmla="*/ 8585 w 10252"/>
              <a:gd name="connsiteY2" fmla="*/ 5000 h 10000"/>
              <a:gd name="connsiteX3" fmla="*/ 10252 w 10252"/>
              <a:gd name="connsiteY3" fmla="*/ 10000 h 10000"/>
              <a:gd name="connsiteX4" fmla="*/ 1919 w 10252"/>
              <a:gd name="connsiteY4" fmla="*/ 10000 h 10000"/>
              <a:gd name="connsiteX5" fmla="*/ 252 w 10252"/>
              <a:gd name="connsiteY5" fmla="*/ 5000 h 10000"/>
              <a:gd name="connsiteX6" fmla="*/ 7192 w 10252"/>
              <a:gd name="connsiteY6" fmla="*/ 731 h 10000"/>
              <a:gd name="connsiteX0" fmla="*/ 7390 w 10264"/>
              <a:gd name="connsiteY0" fmla="*/ 553 h 10000"/>
              <a:gd name="connsiteX1" fmla="*/ 10264 w 10264"/>
              <a:gd name="connsiteY1" fmla="*/ 0 h 10000"/>
              <a:gd name="connsiteX2" fmla="*/ 8597 w 10264"/>
              <a:gd name="connsiteY2" fmla="*/ 5000 h 10000"/>
              <a:gd name="connsiteX3" fmla="*/ 10264 w 10264"/>
              <a:gd name="connsiteY3" fmla="*/ 10000 h 10000"/>
              <a:gd name="connsiteX4" fmla="*/ 1931 w 10264"/>
              <a:gd name="connsiteY4" fmla="*/ 10000 h 10000"/>
              <a:gd name="connsiteX5" fmla="*/ 264 w 10264"/>
              <a:gd name="connsiteY5" fmla="*/ 5000 h 10000"/>
              <a:gd name="connsiteX6" fmla="*/ 7390 w 10264"/>
              <a:gd name="connsiteY6" fmla="*/ 553 h 10000"/>
              <a:gd name="connsiteX0" fmla="*/ 5650 w 8524"/>
              <a:gd name="connsiteY0" fmla="*/ 553 h 10000"/>
              <a:gd name="connsiteX1" fmla="*/ 8524 w 8524"/>
              <a:gd name="connsiteY1" fmla="*/ 0 h 10000"/>
              <a:gd name="connsiteX2" fmla="*/ 6857 w 8524"/>
              <a:gd name="connsiteY2" fmla="*/ 5000 h 10000"/>
              <a:gd name="connsiteX3" fmla="*/ 8524 w 8524"/>
              <a:gd name="connsiteY3" fmla="*/ 10000 h 10000"/>
              <a:gd name="connsiteX4" fmla="*/ 191 w 8524"/>
              <a:gd name="connsiteY4" fmla="*/ 10000 h 10000"/>
              <a:gd name="connsiteX5" fmla="*/ 2857 w 8524"/>
              <a:gd name="connsiteY5" fmla="*/ 5100 h 10000"/>
              <a:gd name="connsiteX6" fmla="*/ 5650 w 8524"/>
              <a:gd name="connsiteY6" fmla="*/ 553 h 10000"/>
              <a:gd name="connsiteX0" fmla="*/ 5169 w 8541"/>
              <a:gd name="connsiteY0" fmla="*/ 553 h 10000"/>
              <a:gd name="connsiteX1" fmla="*/ 8541 w 8541"/>
              <a:gd name="connsiteY1" fmla="*/ 0 h 10000"/>
              <a:gd name="connsiteX2" fmla="*/ 6585 w 8541"/>
              <a:gd name="connsiteY2" fmla="*/ 5000 h 10000"/>
              <a:gd name="connsiteX3" fmla="*/ 8541 w 8541"/>
              <a:gd name="connsiteY3" fmla="*/ 10000 h 10000"/>
              <a:gd name="connsiteX4" fmla="*/ 332 w 8541"/>
              <a:gd name="connsiteY4" fmla="*/ 9217 h 10000"/>
              <a:gd name="connsiteX5" fmla="*/ 1893 w 8541"/>
              <a:gd name="connsiteY5" fmla="*/ 5100 h 10000"/>
              <a:gd name="connsiteX6" fmla="*/ 5169 w 8541"/>
              <a:gd name="connsiteY6" fmla="*/ 553 h 10000"/>
              <a:gd name="connsiteX0" fmla="*/ 5893 w 9841"/>
              <a:gd name="connsiteY0" fmla="*/ 553 h 10000"/>
              <a:gd name="connsiteX1" fmla="*/ 9841 w 9841"/>
              <a:gd name="connsiteY1" fmla="*/ 0 h 10000"/>
              <a:gd name="connsiteX2" fmla="*/ 7551 w 9841"/>
              <a:gd name="connsiteY2" fmla="*/ 5000 h 10000"/>
              <a:gd name="connsiteX3" fmla="*/ 9841 w 9841"/>
              <a:gd name="connsiteY3" fmla="*/ 10000 h 10000"/>
              <a:gd name="connsiteX4" fmla="*/ 408 w 9841"/>
              <a:gd name="connsiteY4" fmla="*/ 9394 h 10000"/>
              <a:gd name="connsiteX5" fmla="*/ 2057 w 9841"/>
              <a:gd name="connsiteY5" fmla="*/ 5100 h 10000"/>
              <a:gd name="connsiteX6" fmla="*/ 5893 w 9841"/>
              <a:gd name="connsiteY6" fmla="*/ 553 h 10000"/>
              <a:gd name="connsiteX0" fmla="*/ 5988 w 10000"/>
              <a:gd name="connsiteY0" fmla="*/ 27 h 9474"/>
              <a:gd name="connsiteX1" fmla="*/ 9325 w 10000"/>
              <a:gd name="connsiteY1" fmla="*/ 0 h 9474"/>
              <a:gd name="connsiteX2" fmla="*/ 7673 w 10000"/>
              <a:gd name="connsiteY2" fmla="*/ 4474 h 9474"/>
              <a:gd name="connsiteX3" fmla="*/ 10000 w 10000"/>
              <a:gd name="connsiteY3" fmla="*/ 9474 h 9474"/>
              <a:gd name="connsiteX4" fmla="*/ 415 w 10000"/>
              <a:gd name="connsiteY4" fmla="*/ 8868 h 9474"/>
              <a:gd name="connsiteX5" fmla="*/ 2090 w 10000"/>
              <a:gd name="connsiteY5" fmla="*/ 4574 h 9474"/>
              <a:gd name="connsiteX6" fmla="*/ 5988 w 10000"/>
              <a:gd name="connsiteY6" fmla="*/ 27 h 9474"/>
              <a:gd name="connsiteX0" fmla="*/ 5583 w 9595"/>
              <a:gd name="connsiteY0" fmla="*/ 28 h 10000"/>
              <a:gd name="connsiteX1" fmla="*/ 8920 w 9595"/>
              <a:gd name="connsiteY1" fmla="*/ 0 h 10000"/>
              <a:gd name="connsiteX2" fmla="*/ 7268 w 9595"/>
              <a:gd name="connsiteY2" fmla="*/ 4722 h 10000"/>
              <a:gd name="connsiteX3" fmla="*/ 9595 w 9595"/>
              <a:gd name="connsiteY3" fmla="*/ 10000 h 10000"/>
              <a:gd name="connsiteX4" fmla="*/ 10 w 9595"/>
              <a:gd name="connsiteY4" fmla="*/ 9360 h 10000"/>
              <a:gd name="connsiteX5" fmla="*/ 1685 w 9595"/>
              <a:gd name="connsiteY5" fmla="*/ 4828 h 10000"/>
              <a:gd name="connsiteX6" fmla="*/ 5583 w 9595"/>
              <a:gd name="connsiteY6" fmla="*/ 28 h 10000"/>
              <a:gd name="connsiteX0" fmla="*/ 6319 w 10500"/>
              <a:gd name="connsiteY0" fmla="*/ 28 h 10000"/>
              <a:gd name="connsiteX1" fmla="*/ 9797 w 10500"/>
              <a:gd name="connsiteY1" fmla="*/ 0 h 10000"/>
              <a:gd name="connsiteX2" fmla="*/ 8075 w 10500"/>
              <a:gd name="connsiteY2" fmla="*/ 4722 h 10000"/>
              <a:gd name="connsiteX3" fmla="*/ 10500 w 10500"/>
              <a:gd name="connsiteY3" fmla="*/ 10000 h 10000"/>
              <a:gd name="connsiteX4" fmla="*/ 6 w 10500"/>
              <a:gd name="connsiteY4" fmla="*/ 9352 h 10000"/>
              <a:gd name="connsiteX5" fmla="*/ 2256 w 10500"/>
              <a:gd name="connsiteY5" fmla="*/ 4828 h 10000"/>
              <a:gd name="connsiteX6" fmla="*/ 6319 w 10500"/>
              <a:gd name="connsiteY6" fmla="*/ 28 h 10000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253 w 10500"/>
              <a:gd name="connsiteY1" fmla="*/ 5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264 h 10295"/>
              <a:gd name="connsiteX1" fmla="*/ 9253 w 10500"/>
              <a:gd name="connsiteY1" fmla="*/ 269 h 10295"/>
              <a:gd name="connsiteX2" fmla="*/ 8075 w 10500"/>
              <a:gd name="connsiteY2" fmla="*/ 5017 h 10295"/>
              <a:gd name="connsiteX3" fmla="*/ 10500 w 10500"/>
              <a:gd name="connsiteY3" fmla="*/ 10295 h 10295"/>
              <a:gd name="connsiteX4" fmla="*/ 6 w 10500"/>
              <a:gd name="connsiteY4" fmla="*/ 9647 h 10295"/>
              <a:gd name="connsiteX5" fmla="*/ 2256 w 10500"/>
              <a:gd name="connsiteY5" fmla="*/ 5123 h 10295"/>
              <a:gd name="connsiteX6" fmla="*/ 6254 w 10500"/>
              <a:gd name="connsiteY6" fmla="*/ 264 h 10295"/>
              <a:gd name="connsiteX0" fmla="*/ 6254 w 10500"/>
              <a:gd name="connsiteY0" fmla="*/ 277 h 10308"/>
              <a:gd name="connsiteX1" fmla="*/ 8245 w 10500"/>
              <a:gd name="connsiteY1" fmla="*/ 265 h 10308"/>
              <a:gd name="connsiteX2" fmla="*/ 8075 w 10500"/>
              <a:gd name="connsiteY2" fmla="*/ 5030 h 10308"/>
              <a:gd name="connsiteX3" fmla="*/ 10500 w 10500"/>
              <a:gd name="connsiteY3" fmla="*/ 10308 h 10308"/>
              <a:gd name="connsiteX4" fmla="*/ 6 w 10500"/>
              <a:gd name="connsiteY4" fmla="*/ 9660 h 10308"/>
              <a:gd name="connsiteX5" fmla="*/ 2256 w 10500"/>
              <a:gd name="connsiteY5" fmla="*/ 5136 h 10308"/>
              <a:gd name="connsiteX6" fmla="*/ 6254 w 10500"/>
              <a:gd name="connsiteY6" fmla="*/ 277 h 10308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692"/>
              <a:gd name="connsiteY0" fmla="*/ 284 h 9926"/>
              <a:gd name="connsiteX1" fmla="*/ 9728 w 10692"/>
              <a:gd name="connsiteY1" fmla="*/ 264 h 9926"/>
              <a:gd name="connsiteX2" fmla="*/ 8075 w 10692"/>
              <a:gd name="connsiteY2" fmla="*/ 5037 h 9926"/>
              <a:gd name="connsiteX3" fmla="*/ 10692 w 10692"/>
              <a:gd name="connsiteY3" fmla="*/ 9926 h 9926"/>
              <a:gd name="connsiteX4" fmla="*/ 6 w 10692"/>
              <a:gd name="connsiteY4" fmla="*/ 9667 h 9926"/>
              <a:gd name="connsiteX5" fmla="*/ 2256 w 10692"/>
              <a:gd name="connsiteY5" fmla="*/ 5143 h 9926"/>
              <a:gd name="connsiteX6" fmla="*/ 6254 w 10692"/>
              <a:gd name="connsiteY6" fmla="*/ 284 h 9926"/>
              <a:gd name="connsiteX0" fmla="*/ 5849 w 12707"/>
              <a:gd name="connsiteY0" fmla="*/ 332 h 10046"/>
              <a:gd name="connsiteX1" fmla="*/ 12707 w 12707"/>
              <a:gd name="connsiteY1" fmla="*/ 251 h 10046"/>
              <a:gd name="connsiteX2" fmla="*/ 7552 w 12707"/>
              <a:gd name="connsiteY2" fmla="*/ 5121 h 10046"/>
              <a:gd name="connsiteX3" fmla="*/ 10000 w 12707"/>
              <a:gd name="connsiteY3" fmla="*/ 10046 h 10046"/>
              <a:gd name="connsiteX4" fmla="*/ 6 w 12707"/>
              <a:gd name="connsiteY4" fmla="*/ 9785 h 10046"/>
              <a:gd name="connsiteX5" fmla="*/ 2110 w 12707"/>
              <a:gd name="connsiteY5" fmla="*/ 5227 h 10046"/>
              <a:gd name="connsiteX6" fmla="*/ 5849 w 12707"/>
              <a:gd name="connsiteY6" fmla="*/ 332 h 10046"/>
              <a:gd name="connsiteX0" fmla="*/ 5849 w 13024"/>
              <a:gd name="connsiteY0" fmla="*/ 373 h 10087"/>
              <a:gd name="connsiteX1" fmla="*/ 13024 w 13024"/>
              <a:gd name="connsiteY1" fmla="*/ 239 h 10087"/>
              <a:gd name="connsiteX2" fmla="*/ 7552 w 13024"/>
              <a:gd name="connsiteY2" fmla="*/ 5162 h 10087"/>
              <a:gd name="connsiteX3" fmla="*/ 10000 w 13024"/>
              <a:gd name="connsiteY3" fmla="*/ 10087 h 10087"/>
              <a:gd name="connsiteX4" fmla="*/ 6 w 13024"/>
              <a:gd name="connsiteY4" fmla="*/ 9826 h 10087"/>
              <a:gd name="connsiteX5" fmla="*/ 2110 w 13024"/>
              <a:gd name="connsiteY5" fmla="*/ 5268 h 10087"/>
              <a:gd name="connsiteX6" fmla="*/ 5849 w 13024"/>
              <a:gd name="connsiteY6" fmla="*/ 373 h 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24" h="10087">
                <a:moveTo>
                  <a:pt x="5849" y="373"/>
                </a:moveTo>
                <a:cubicBezTo>
                  <a:pt x="6785" y="375"/>
                  <a:pt x="9153" y="-371"/>
                  <a:pt x="13024" y="239"/>
                </a:cubicBezTo>
                <a:cubicBezTo>
                  <a:pt x="11931" y="-363"/>
                  <a:pt x="8056" y="3521"/>
                  <a:pt x="7552" y="5162"/>
                </a:cubicBezTo>
                <a:cubicBezTo>
                  <a:pt x="7048" y="6803"/>
                  <a:pt x="8749" y="10087"/>
                  <a:pt x="10000" y="10087"/>
                </a:cubicBezTo>
                <a:lnTo>
                  <a:pt x="6" y="9826"/>
                </a:lnTo>
                <a:cubicBezTo>
                  <a:pt x="-101" y="9822"/>
                  <a:pt x="1136" y="6844"/>
                  <a:pt x="2110" y="5268"/>
                </a:cubicBezTo>
                <a:cubicBezTo>
                  <a:pt x="3084" y="3693"/>
                  <a:pt x="5248" y="318"/>
                  <a:pt x="5849" y="37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/>
          <p:cNvSpPr/>
          <p:nvPr/>
        </p:nvSpPr>
        <p:spPr>
          <a:xfrm>
            <a:off x="9144000" y="2571750"/>
            <a:ext cx="919895" cy="3379811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/>
          <p:cNvSpPr/>
          <p:nvPr/>
        </p:nvSpPr>
        <p:spPr>
          <a:xfrm>
            <a:off x="-919895" y="2571749"/>
            <a:ext cx="919895" cy="3711329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/>
          <p:cNvSpPr/>
          <p:nvPr/>
        </p:nvSpPr>
        <p:spPr>
          <a:xfrm rot="5400000">
            <a:off x="4041361" y="572040"/>
            <a:ext cx="919895" cy="10062815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Bildobjekt 9" descr="Hoganas_Bjuv_logo_CMY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33" y="4645693"/>
            <a:ext cx="917934" cy="258758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636" y="4747039"/>
            <a:ext cx="545008" cy="16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0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51</a:t>
            </a:fld>
            <a:endParaRPr lang="sv-SE"/>
          </a:p>
        </p:txBody>
      </p:sp>
      <p:sp>
        <p:nvSpPr>
          <p:cNvPr id="7" name="Rektangel 6"/>
          <p:cNvSpPr/>
          <p:nvPr/>
        </p:nvSpPr>
        <p:spPr>
          <a:xfrm>
            <a:off x="611560" y="614298"/>
            <a:ext cx="79208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Höganäs Bjuf / Macon AB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ru-RU" altLang="sv-SE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стремятся к созданию высококачественных огнеупоров для минимизации негативного воздействия на окружающую </a:t>
            </a:r>
            <a:r>
              <a:rPr lang="ru-RU" altLang="sv-SE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среду</a:t>
            </a:r>
            <a:endParaRPr lang="sv-SE" altLang="sv-SE" sz="24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/>
                </a:solidFill>
              </a:rPr>
              <a:t>Энергосбережение </a:t>
            </a:r>
            <a:r>
              <a:rPr lang="en-US" sz="2400" dirty="0">
                <a:solidFill>
                  <a:schemeClr val="tx2"/>
                </a:solidFill>
              </a:rPr>
              <a:t>-  </a:t>
            </a:r>
            <a:r>
              <a:rPr lang="ru-RU" sz="2400" dirty="0">
                <a:solidFill>
                  <a:schemeClr val="tx2"/>
                </a:solidFill>
              </a:rPr>
              <a:t>ключевой вопрос для </a:t>
            </a:r>
            <a:r>
              <a:rPr lang="ru-RU" sz="2400" dirty="0" smtClean="0">
                <a:solidFill>
                  <a:schemeClr val="tx2"/>
                </a:solidFill>
              </a:rPr>
              <a:t>промышленности</a:t>
            </a:r>
            <a:endParaRPr lang="sv-SE" sz="2400" dirty="0" smtClean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/>
                </a:solidFill>
              </a:rPr>
              <a:t>Технология двухслойной </a:t>
            </a:r>
            <a:r>
              <a:rPr lang="ru-RU" sz="2400" dirty="0" smtClean="0">
                <a:solidFill>
                  <a:schemeClr val="tx2"/>
                </a:solidFill>
              </a:rPr>
              <a:t>футеровки</a:t>
            </a:r>
            <a:endParaRPr lang="sv-SE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77688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52</a:t>
            </a:fld>
            <a:endParaRPr lang="sv-SE"/>
          </a:p>
        </p:txBody>
      </p:sp>
      <p:sp>
        <p:nvSpPr>
          <p:cNvPr id="7" name="Rektangel 6"/>
          <p:cNvSpPr/>
          <p:nvPr/>
        </p:nvSpPr>
        <p:spPr>
          <a:xfrm>
            <a:off x="611560" y="255483"/>
            <a:ext cx="79208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</a:rPr>
              <a:t>Преимущества правильного дизайна и футеровки</a:t>
            </a:r>
            <a:r>
              <a:rPr lang="en-US" sz="2400" dirty="0">
                <a:solidFill>
                  <a:schemeClr val="tx2"/>
                </a:solidFill>
              </a:rPr>
              <a:t>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/>
                </a:solidFill>
              </a:rPr>
              <a:t>Экономия энергии</a:t>
            </a:r>
            <a:endParaRPr lang="en-US" sz="24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/>
                </a:solidFill>
              </a:rPr>
              <a:t>Минимизация повреждений стальной обечайки</a:t>
            </a:r>
            <a:endParaRPr lang="en-US" sz="24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/>
                </a:solidFill>
              </a:rPr>
              <a:t>Предотвращение скручивания кладки</a:t>
            </a:r>
            <a:endParaRPr lang="en-US" sz="24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/>
                </a:solidFill>
              </a:rPr>
              <a:t>Предотвращение коррозии</a:t>
            </a:r>
            <a:endParaRPr lang="en-US" sz="24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/>
                </a:solidFill>
              </a:rPr>
              <a:t>Стабильное и более качественное производство</a:t>
            </a:r>
            <a:endParaRPr lang="en-US" sz="24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/>
                </a:solidFill>
              </a:rPr>
              <a:t>Бесперебойная работа</a:t>
            </a:r>
            <a:endParaRPr lang="en-US" sz="24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/>
                </a:solidFill>
              </a:rPr>
              <a:t>Повышение безопасности и срока службы футеровки</a:t>
            </a:r>
            <a:r>
              <a:rPr lang="en-US" sz="2800" dirty="0">
                <a:solidFill>
                  <a:schemeClr val="tx2"/>
                </a:solidFill>
              </a:rPr>
              <a:t>.</a:t>
            </a:r>
            <a:endParaRPr lang="sv-SE" sz="2800" dirty="0">
              <a:solidFill>
                <a:schemeClr val="tx2"/>
              </a:solidFill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611560" y="3517542"/>
            <a:ext cx="76527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</a:rPr>
              <a:t>Наиболее показательные проекты в России</a:t>
            </a:r>
            <a:r>
              <a:rPr lang="en-US" sz="2400" dirty="0">
                <a:solidFill>
                  <a:schemeClr val="tx2"/>
                </a:solidFill>
              </a:rPr>
              <a:t>: </a:t>
            </a:r>
          </a:p>
          <a:p>
            <a:r>
              <a:rPr lang="en-US" sz="2400" dirty="0">
                <a:solidFill>
                  <a:schemeClr val="tx2"/>
                </a:solidFill>
              </a:rPr>
              <a:t>International Paper </a:t>
            </a:r>
            <a:r>
              <a:rPr lang="ru-RU" sz="2400" dirty="0">
                <a:solidFill>
                  <a:schemeClr val="tx2"/>
                </a:solidFill>
              </a:rPr>
              <a:t>Светогорск</a:t>
            </a:r>
          </a:p>
          <a:p>
            <a:r>
              <a:rPr lang="ru-RU" sz="2400" dirty="0">
                <a:solidFill>
                  <a:schemeClr val="tx2"/>
                </a:solidFill>
              </a:rPr>
              <a:t>Группа Илим, Филиал в Коряжме</a:t>
            </a:r>
            <a:r>
              <a:rPr lang="en-US" sz="2400" dirty="0">
                <a:solidFill>
                  <a:schemeClr val="tx2"/>
                </a:solidFill>
              </a:rPr>
              <a:t>.</a:t>
            </a:r>
            <a:endParaRPr lang="sv-SE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68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International Paper </a:t>
            </a:r>
            <a:r>
              <a:rPr lang="ru-RU" b="1" dirty="0"/>
              <a:t>Светогорск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53</a:t>
            </a:fld>
            <a:endParaRPr lang="sv-SE"/>
          </a:p>
        </p:txBody>
      </p:sp>
      <p:sp>
        <p:nvSpPr>
          <p:cNvPr id="5" name="Rektangel 4"/>
          <p:cNvSpPr/>
          <p:nvPr/>
        </p:nvSpPr>
        <p:spPr>
          <a:xfrm>
            <a:off x="690563" y="1346532"/>
            <a:ext cx="77724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Две ИРП</a:t>
            </a:r>
            <a:r>
              <a:rPr lang="en-US" sz="2400" dirty="0" smtClean="0">
                <a:solidFill>
                  <a:schemeClr val="tx2"/>
                </a:solidFill>
              </a:rPr>
              <a:t>: ø 3,4</a:t>
            </a:r>
            <a:r>
              <a:rPr lang="ru-RU" sz="2400" dirty="0" smtClean="0">
                <a:solidFill>
                  <a:schemeClr val="tx2"/>
                </a:solidFill>
              </a:rPr>
              <a:t>м</a:t>
            </a:r>
            <a:r>
              <a:rPr lang="en-US" sz="2400" dirty="0" smtClean="0">
                <a:solidFill>
                  <a:schemeClr val="tx2"/>
                </a:solidFill>
              </a:rPr>
              <a:t>, </a:t>
            </a:r>
            <a:r>
              <a:rPr lang="ru-RU" sz="2400" dirty="0" smtClean="0">
                <a:solidFill>
                  <a:schemeClr val="tx2"/>
                </a:solidFill>
              </a:rPr>
              <a:t>длина </a:t>
            </a:r>
            <a:r>
              <a:rPr lang="en-US" sz="2400" dirty="0" smtClean="0">
                <a:solidFill>
                  <a:schemeClr val="tx2"/>
                </a:solidFill>
              </a:rPr>
              <a:t>72,4</a:t>
            </a:r>
            <a:r>
              <a:rPr lang="ru-RU" sz="2400" dirty="0" smtClean="0">
                <a:solidFill>
                  <a:schemeClr val="tx2"/>
                </a:solidFill>
              </a:rPr>
              <a:t>м</a:t>
            </a:r>
            <a:r>
              <a:rPr lang="en-US" sz="2400" dirty="0" smtClean="0">
                <a:solidFill>
                  <a:schemeClr val="tx2"/>
                </a:solidFill>
              </a:rPr>
              <a:t>.</a:t>
            </a:r>
            <a:endParaRPr lang="sv-SE" sz="2400" dirty="0" smtClean="0">
              <a:solidFill>
                <a:schemeClr val="tx2"/>
              </a:solidFill>
            </a:endParaRPr>
          </a:p>
          <a:p>
            <a:r>
              <a:rPr lang="ru-RU" sz="2400" dirty="0" smtClean="0">
                <a:solidFill>
                  <a:schemeClr val="tx2"/>
                </a:solidFill>
              </a:rPr>
              <a:t>Производство </a:t>
            </a:r>
            <a:r>
              <a:rPr lang="en-US" sz="2400" dirty="0" err="1" smtClean="0">
                <a:solidFill>
                  <a:schemeClr val="tx2"/>
                </a:solidFill>
              </a:rPr>
              <a:t>Warkaus</a:t>
            </a:r>
            <a:r>
              <a:rPr lang="en-US" sz="2400" dirty="0" smtClean="0">
                <a:solidFill>
                  <a:schemeClr val="tx2"/>
                </a:solidFill>
              </a:rPr>
              <a:t> (1972 </a:t>
            </a:r>
            <a:r>
              <a:rPr lang="ru-RU" sz="2400" dirty="0" smtClean="0">
                <a:solidFill>
                  <a:schemeClr val="tx2"/>
                </a:solidFill>
              </a:rPr>
              <a:t>и</a:t>
            </a:r>
            <a:r>
              <a:rPr lang="en-US" sz="2400" dirty="0" smtClean="0">
                <a:solidFill>
                  <a:schemeClr val="tx2"/>
                </a:solidFill>
              </a:rPr>
              <a:t> 1976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  <a:endParaRPr lang="sv-SE" sz="2400" dirty="0">
              <a:solidFill>
                <a:schemeClr val="tx2"/>
              </a:solidFill>
            </a:endParaRPr>
          </a:p>
          <a:p>
            <a:r>
              <a:rPr lang="ru-RU" sz="2400" dirty="0" smtClean="0">
                <a:solidFill>
                  <a:schemeClr val="tx2"/>
                </a:solidFill>
              </a:rPr>
              <a:t>Производительность</a:t>
            </a:r>
            <a:r>
              <a:rPr lang="en-US" sz="2400" dirty="0" smtClean="0">
                <a:solidFill>
                  <a:schemeClr val="tx2"/>
                </a:solidFill>
              </a:rPr>
              <a:t>: </a:t>
            </a:r>
            <a:r>
              <a:rPr lang="en-US" sz="2400" dirty="0">
                <a:solidFill>
                  <a:schemeClr val="tx2"/>
                </a:solidFill>
              </a:rPr>
              <a:t>160 </a:t>
            </a:r>
            <a:r>
              <a:rPr lang="ru-RU" sz="2400" dirty="0" smtClean="0">
                <a:solidFill>
                  <a:schemeClr val="tx2"/>
                </a:solidFill>
              </a:rPr>
              <a:t>тн/сутки</a:t>
            </a:r>
            <a:endParaRPr lang="sv-SE" sz="2400" dirty="0" smtClean="0">
              <a:solidFill>
                <a:schemeClr val="tx2"/>
              </a:solidFill>
            </a:endParaRPr>
          </a:p>
          <a:p>
            <a:endParaRPr lang="sv-SE" sz="800" dirty="0" smtClean="0">
              <a:solidFill>
                <a:schemeClr val="tx2"/>
              </a:solidFill>
            </a:endParaRPr>
          </a:p>
          <a:p>
            <a:r>
              <a:rPr lang="ru-RU" sz="2400" dirty="0" smtClean="0">
                <a:solidFill>
                  <a:schemeClr val="tx2"/>
                </a:solidFill>
              </a:rPr>
              <a:t>Цель</a:t>
            </a:r>
            <a:r>
              <a:rPr lang="en-GB" sz="2400" dirty="0">
                <a:solidFill>
                  <a:schemeClr val="tx2"/>
                </a:solidFill>
              </a:rPr>
              <a:t>: </a:t>
            </a:r>
            <a:r>
              <a:rPr lang="ru-RU" sz="2400" dirty="0">
                <a:solidFill>
                  <a:schemeClr val="tx2"/>
                </a:solidFill>
              </a:rPr>
              <a:t>полная замена футеровки на обеих печах при максимальной рентабельности</a:t>
            </a:r>
            <a:r>
              <a:rPr lang="en-GB" sz="2400" dirty="0">
                <a:solidFill>
                  <a:schemeClr val="tx2"/>
                </a:solidFill>
              </a:rPr>
              <a:t> (</a:t>
            </a:r>
            <a:r>
              <a:rPr lang="ru-RU" sz="2400" dirty="0">
                <a:solidFill>
                  <a:schemeClr val="tx2"/>
                </a:solidFill>
              </a:rPr>
              <a:t>срок реализации проекта </a:t>
            </a:r>
            <a:r>
              <a:rPr lang="en-GB" sz="2400" dirty="0">
                <a:solidFill>
                  <a:schemeClr val="tx2"/>
                </a:solidFill>
              </a:rPr>
              <a:t>4 </a:t>
            </a:r>
            <a:r>
              <a:rPr lang="ru-RU" sz="2400" dirty="0">
                <a:solidFill>
                  <a:schemeClr val="tx2"/>
                </a:solidFill>
              </a:rPr>
              <a:t>года</a:t>
            </a:r>
            <a:r>
              <a:rPr lang="en-GB" sz="2400" dirty="0">
                <a:solidFill>
                  <a:schemeClr val="tx2"/>
                </a:solidFill>
              </a:rPr>
              <a:t>)</a:t>
            </a:r>
          </a:p>
          <a:p>
            <a:endParaRPr lang="en-GB" sz="800" dirty="0">
              <a:solidFill>
                <a:schemeClr val="tx2"/>
              </a:solidFill>
            </a:endParaRPr>
          </a:p>
          <a:p>
            <a:r>
              <a:rPr lang="ru-RU" sz="2400" dirty="0">
                <a:solidFill>
                  <a:schemeClr val="tx2"/>
                </a:solidFill>
              </a:rPr>
              <a:t>Снижение затрат доказано уже в течение первого года.</a:t>
            </a:r>
            <a:endParaRPr lang="sv-SE" sz="2400" dirty="0">
              <a:solidFill>
                <a:schemeClr val="tx2"/>
              </a:solidFill>
            </a:endParaRPr>
          </a:p>
          <a:p>
            <a:endParaRPr lang="sv-SE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93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54</a:t>
            </a:fld>
            <a:endParaRPr lang="sv-SE"/>
          </a:p>
        </p:txBody>
      </p:sp>
      <p:sp>
        <p:nvSpPr>
          <p:cNvPr id="5" name="Rektangel 4"/>
          <p:cNvSpPr/>
          <p:nvPr/>
        </p:nvSpPr>
        <p:spPr>
          <a:xfrm>
            <a:off x="611560" y="404664"/>
            <a:ext cx="777686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Начало проекта</a:t>
            </a:r>
            <a:r>
              <a:rPr lang="en-GB" sz="2400" dirty="0" smtClean="0">
                <a:solidFill>
                  <a:schemeClr val="tx2"/>
                </a:solidFill>
              </a:rPr>
              <a:t>: </a:t>
            </a:r>
            <a:r>
              <a:rPr lang="ru-RU" sz="2400" b="1" dirty="0" smtClean="0">
                <a:solidFill>
                  <a:schemeClr val="tx2"/>
                </a:solidFill>
              </a:rPr>
              <a:t>июнь </a:t>
            </a:r>
            <a:r>
              <a:rPr lang="en-GB" sz="2400" b="1" dirty="0" smtClean="0">
                <a:solidFill>
                  <a:schemeClr val="tx2"/>
                </a:solidFill>
              </a:rPr>
              <a:t>2006 </a:t>
            </a:r>
            <a:r>
              <a:rPr lang="en-GB" sz="2400" dirty="0" smtClean="0">
                <a:solidFill>
                  <a:schemeClr val="tx2"/>
                </a:solidFill>
              </a:rPr>
              <a:t>(</a:t>
            </a:r>
            <a:r>
              <a:rPr lang="ru-RU" sz="2400" dirty="0" smtClean="0">
                <a:solidFill>
                  <a:schemeClr val="tx2"/>
                </a:solidFill>
              </a:rPr>
              <a:t>ИРП </a:t>
            </a:r>
            <a:r>
              <a:rPr lang="en-GB" sz="2400" dirty="0" smtClean="0">
                <a:solidFill>
                  <a:schemeClr val="tx2"/>
                </a:solidFill>
              </a:rPr>
              <a:t>#1): </a:t>
            </a:r>
          </a:p>
          <a:p>
            <a:r>
              <a:rPr lang="en-GB" sz="2400" dirty="0" smtClean="0">
                <a:solidFill>
                  <a:schemeClr val="tx2"/>
                </a:solidFill>
              </a:rPr>
              <a:t>10</a:t>
            </a:r>
            <a:r>
              <a:rPr lang="ru-RU" sz="2400" dirty="0" smtClean="0">
                <a:solidFill>
                  <a:schemeClr val="tx2"/>
                </a:solidFill>
              </a:rPr>
              <a:t> пм зона обжига</a:t>
            </a:r>
            <a:endParaRPr lang="en-GB" sz="2400" dirty="0" smtClean="0">
              <a:solidFill>
                <a:schemeClr val="tx2"/>
              </a:solidFill>
            </a:endParaRPr>
          </a:p>
          <a:p>
            <a:r>
              <a:rPr lang="ru-RU" sz="2400" dirty="0" smtClean="0">
                <a:solidFill>
                  <a:schemeClr val="tx2"/>
                </a:solidFill>
              </a:rPr>
              <a:t>Полная замена цепной зоны/ зоны загрузки (</a:t>
            </a:r>
            <a:r>
              <a:rPr lang="en-GB" sz="2400" dirty="0" smtClean="0">
                <a:solidFill>
                  <a:schemeClr val="tx2"/>
                </a:solidFill>
              </a:rPr>
              <a:t>16,8</a:t>
            </a:r>
            <a:r>
              <a:rPr lang="ru-RU" sz="2400" dirty="0" smtClean="0">
                <a:solidFill>
                  <a:schemeClr val="tx2"/>
                </a:solidFill>
              </a:rPr>
              <a:t>пм</a:t>
            </a:r>
            <a:r>
              <a:rPr lang="en-GB" sz="2400" dirty="0" smtClean="0">
                <a:solidFill>
                  <a:schemeClr val="tx2"/>
                </a:solidFill>
              </a:rPr>
              <a:t>)</a:t>
            </a:r>
          </a:p>
          <a:p>
            <a:endParaRPr lang="en-GB" sz="800" dirty="0">
              <a:solidFill>
                <a:schemeClr val="tx2"/>
              </a:solidFill>
            </a:endParaRPr>
          </a:p>
          <a:p>
            <a:r>
              <a:rPr lang="ru-RU" sz="2400" b="1" dirty="0">
                <a:solidFill>
                  <a:schemeClr val="tx2"/>
                </a:solidFill>
              </a:rPr>
              <a:t>Июнь </a:t>
            </a:r>
            <a:r>
              <a:rPr lang="en-GB" sz="2400" b="1" dirty="0">
                <a:solidFill>
                  <a:schemeClr val="tx2"/>
                </a:solidFill>
              </a:rPr>
              <a:t>2007</a:t>
            </a:r>
            <a:endParaRPr lang="sv-SE" sz="2400" dirty="0">
              <a:solidFill>
                <a:schemeClr val="tx2"/>
              </a:solidFill>
            </a:endParaRPr>
          </a:p>
          <a:p>
            <a:r>
              <a:rPr lang="ru-RU" sz="2400" dirty="0">
                <a:solidFill>
                  <a:schemeClr val="tx2"/>
                </a:solidFill>
              </a:rPr>
              <a:t>ИРП</a:t>
            </a:r>
            <a:r>
              <a:rPr lang="en-GB" sz="2400" dirty="0">
                <a:solidFill>
                  <a:schemeClr val="tx2"/>
                </a:solidFill>
              </a:rPr>
              <a:t>#1, </a:t>
            </a:r>
            <a:r>
              <a:rPr lang="ru-RU" sz="2400" dirty="0">
                <a:solidFill>
                  <a:schemeClr val="tx2"/>
                </a:solidFill>
              </a:rPr>
              <a:t>6 пм зоны обжига + </a:t>
            </a:r>
            <a:r>
              <a:rPr lang="en-GB" sz="2400" dirty="0">
                <a:solidFill>
                  <a:schemeClr val="tx2"/>
                </a:solidFill>
              </a:rPr>
              <a:t>12,2</a:t>
            </a:r>
            <a:r>
              <a:rPr lang="ru-RU" sz="2400" dirty="0">
                <a:solidFill>
                  <a:schemeClr val="tx2"/>
                </a:solidFill>
              </a:rPr>
              <a:t>  пм зоны сушки</a:t>
            </a:r>
            <a:r>
              <a:rPr lang="en-GB" sz="2400" dirty="0">
                <a:solidFill>
                  <a:schemeClr val="tx2"/>
                </a:solidFill>
              </a:rPr>
              <a:t>. </a:t>
            </a:r>
            <a:endParaRPr lang="sv-SE" sz="2400" dirty="0">
              <a:solidFill>
                <a:schemeClr val="tx2"/>
              </a:solidFill>
            </a:endParaRPr>
          </a:p>
          <a:p>
            <a:endParaRPr lang="en-GB" sz="800" dirty="0">
              <a:solidFill>
                <a:schemeClr val="tx2"/>
              </a:solidFill>
            </a:endParaRPr>
          </a:p>
          <a:p>
            <a:r>
              <a:rPr lang="ru-RU" sz="2400" dirty="0">
                <a:solidFill>
                  <a:schemeClr val="tx2"/>
                </a:solidFill>
              </a:rPr>
              <a:t>ИРП </a:t>
            </a:r>
            <a:r>
              <a:rPr lang="en-GB" sz="2400" dirty="0">
                <a:solidFill>
                  <a:schemeClr val="tx2"/>
                </a:solidFill>
              </a:rPr>
              <a:t>#2, 15,8</a:t>
            </a:r>
            <a:r>
              <a:rPr lang="ru-RU" sz="2400" dirty="0">
                <a:solidFill>
                  <a:schemeClr val="tx2"/>
                </a:solidFill>
              </a:rPr>
              <a:t> пм зоны обжига +</a:t>
            </a:r>
            <a:r>
              <a:rPr lang="en-GB" sz="2400" dirty="0">
                <a:solidFill>
                  <a:schemeClr val="tx2"/>
                </a:solidFill>
              </a:rPr>
              <a:t> 2,4</a:t>
            </a:r>
            <a:r>
              <a:rPr lang="ru-RU" sz="2400" dirty="0">
                <a:solidFill>
                  <a:schemeClr val="tx2"/>
                </a:solidFill>
              </a:rPr>
              <a:t> пм зоны сушки</a:t>
            </a:r>
            <a:r>
              <a:rPr lang="en-GB" sz="2400" dirty="0" smtClean="0">
                <a:solidFill>
                  <a:schemeClr val="tx2"/>
                </a:solidFill>
              </a:rPr>
              <a:t>.</a:t>
            </a:r>
          </a:p>
          <a:p>
            <a:endParaRPr lang="en-GB" sz="2400" dirty="0">
              <a:solidFill>
                <a:schemeClr val="tx2"/>
              </a:solidFill>
            </a:endParaRPr>
          </a:p>
          <a:p>
            <a:r>
              <a:rPr lang="ru-RU" sz="2400" b="1" dirty="0">
                <a:solidFill>
                  <a:schemeClr val="tx2"/>
                </a:solidFill>
              </a:rPr>
              <a:t>Июнь</a:t>
            </a:r>
            <a:r>
              <a:rPr lang="en-GB" sz="2400" b="1" dirty="0">
                <a:solidFill>
                  <a:schemeClr val="tx2"/>
                </a:solidFill>
              </a:rPr>
              <a:t> 2008</a:t>
            </a:r>
            <a:endParaRPr lang="sv-SE" sz="2400" dirty="0">
              <a:solidFill>
                <a:schemeClr val="tx2"/>
              </a:solidFill>
            </a:endParaRPr>
          </a:p>
          <a:p>
            <a:r>
              <a:rPr lang="ru-RU" sz="2400" dirty="0">
                <a:solidFill>
                  <a:schemeClr val="tx2"/>
                </a:solidFill>
              </a:rPr>
              <a:t>ИРП </a:t>
            </a:r>
            <a:r>
              <a:rPr lang="en-GB" sz="2400" dirty="0">
                <a:solidFill>
                  <a:schemeClr val="tx2"/>
                </a:solidFill>
              </a:rPr>
              <a:t>#1, 5,4</a:t>
            </a:r>
            <a:r>
              <a:rPr lang="ru-RU" sz="2400" dirty="0">
                <a:solidFill>
                  <a:schemeClr val="tx2"/>
                </a:solidFill>
              </a:rPr>
              <a:t> пм зоны обжига </a:t>
            </a:r>
            <a:r>
              <a:rPr lang="en-GB" sz="2400" dirty="0">
                <a:solidFill>
                  <a:schemeClr val="tx2"/>
                </a:solidFill>
              </a:rPr>
              <a:t>.</a:t>
            </a:r>
          </a:p>
          <a:p>
            <a:r>
              <a:rPr lang="en-GB" sz="800" dirty="0">
                <a:solidFill>
                  <a:schemeClr val="tx2"/>
                </a:solidFill>
              </a:rPr>
              <a:t> </a:t>
            </a:r>
            <a:endParaRPr lang="sv-SE" sz="800" dirty="0">
              <a:solidFill>
                <a:schemeClr val="tx2"/>
              </a:solidFill>
            </a:endParaRPr>
          </a:p>
          <a:p>
            <a:r>
              <a:rPr lang="ru-RU" sz="2400" dirty="0">
                <a:solidFill>
                  <a:schemeClr val="tx2"/>
                </a:solidFill>
              </a:rPr>
              <a:t>ИРП </a:t>
            </a:r>
            <a:r>
              <a:rPr lang="en-GB" sz="2400" dirty="0">
                <a:solidFill>
                  <a:schemeClr val="tx2"/>
                </a:solidFill>
              </a:rPr>
              <a:t>#2, 10,8</a:t>
            </a:r>
            <a:r>
              <a:rPr lang="ru-RU" sz="2400" dirty="0">
                <a:solidFill>
                  <a:schemeClr val="tx2"/>
                </a:solidFill>
              </a:rPr>
              <a:t> пм зоны обжига +</a:t>
            </a:r>
            <a:r>
              <a:rPr lang="en-GB" sz="2400" dirty="0">
                <a:solidFill>
                  <a:schemeClr val="tx2"/>
                </a:solidFill>
              </a:rPr>
              <a:t> 6,8</a:t>
            </a:r>
            <a:r>
              <a:rPr lang="ru-RU" sz="2400" dirty="0">
                <a:solidFill>
                  <a:schemeClr val="tx2"/>
                </a:solidFill>
              </a:rPr>
              <a:t> пм зоны сушки</a:t>
            </a:r>
            <a:r>
              <a:rPr lang="en-GB" sz="2400" dirty="0" smtClean="0">
                <a:solidFill>
                  <a:schemeClr val="tx2"/>
                </a:solidFill>
              </a:rPr>
              <a:t>.</a:t>
            </a:r>
            <a:endParaRPr lang="sv-SE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8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55</a:t>
            </a:fld>
            <a:endParaRPr lang="sv-SE"/>
          </a:p>
        </p:txBody>
      </p:sp>
      <p:sp>
        <p:nvSpPr>
          <p:cNvPr id="6" name="Rektangel 5"/>
          <p:cNvSpPr/>
          <p:nvPr/>
        </p:nvSpPr>
        <p:spPr>
          <a:xfrm>
            <a:off x="755576" y="329211"/>
            <a:ext cx="741682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Июнь </a:t>
            </a:r>
            <a:r>
              <a:rPr lang="en-GB" sz="2000" b="1" dirty="0" smtClean="0">
                <a:solidFill>
                  <a:schemeClr val="tx2"/>
                </a:solidFill>
              </a:rPr>
              <a:t>2009</a:t>
            </a:r>
            <a:endParaRPr lang="sv-SE" sz="2000" dirty="0">
              <a:solidFill>
                <a:schemeClr val="tx2"/>
              </a:solidFill>
            </a:endParaRPr>
          </a:p>
          <a:p>
            <a:r>
              <a:rPr lang="ru-RU" sz="2000" dirty="0" smtClean="0">
                <a:solidFill>
                  <a:schemeClr val="tx2"/>
                </a:solidFill>
              </a:rPr>
              <a:t>ИРП</a:t>
            </a:r>
            <a:r>
              <a:rPr lang="en-GB" sz="2000" dirty="0" smtClean="0">
                <a:solidFill>
                  <a:schemeClr val="tx2"/>
                </a:solidFill>
              </a:rPr>
              <a:t> </a:t>
            </a:r>
            <a:r>
              <a:rPr lang="en-GB" sz="2000" dirty="0">
                <a:solidFill>
                  <a:schemeClr val="tx2"/>
                </a:solidFill>
              </a:rPr>
              <a:t>#1, </a:t>
            </a:r>
            <a:r>
              <a:rPr lang="en-GB" sz="2000" dirty="0" smtClean="0">
                <a:solidFill>
                  <a:schemeClr val="tx2"/>
                </a:solidFill>
              </a:rPr>
              <a:t>6,6</a:t>
            </a:r>
            <a:r>
              <a:rPr lang="ru-RU" sz="2000" dirty="0" smtClean="0">
                <a:solidFill>
                  <a:schemeClr val="tx2"/>
                </a:solidFill>
              </a:rPr>
              <a:t>пм</a:t>
            </a:r>
            <a:r>
              <a:rPr lang="en-GB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>
                <a:solidFill>
                  <a:schemeClr val="tx2"/>
                </a:solidFill>
              </a:rPr>
              <a:t>зоны обжига </a:t>
            </a:r>
            <a:r>
              <a:rPr lang="en-GB" sz="2000" dirty="0" smtClean="0">
                <a:solidFill>
                  <a:schemeClr val="tx2"/>
                </a:solidFill>
              </a:rPr>
              <a:t>. </a:t>
            </a:r>
            <a:endParaRPr lang="sv-SE" sz="2000" dirty="0">
              <a:solidFill>
                <a:schemeClr val="tx2"/>
              </a:solidFill>
            </a:endParaRPr>
          </a:p>
          <a:p>
            <a:endParaRPr lang="en-GB" sz="800" dirty="0" smtClean="0">
              <a:solidFill>
                <a:schemeClr val="tx2"/>
              </a:solidFill>
            </a:endParaRPr>
          </a:p>
          <a:p>
            <a:r>
              <a:rPr lang="ru-RU" sz="2000" dirty="0" smtClean="0">
                <a:solidFill>
                  <a:schemeClr val="tx2"/>
                </a:solidFill>
              </a:rPr>
              <a:t>ИРП</a:t>
            </a:r>
            <a:r>
              <a:rPr lang="en-GB" sz="2000" dirty="0" smtClean="0">
                <a:solidFill>
                  <a:schemeClr val="tx2"/>
                </a:solidFill>
              </a:rPr>
              <a:t> </a:t>
            </a:r>
            <a:r>
              <a:rPr lang="en-GB" sz="2000" dirty="0">
                <a:solidFill>
                  <a:schemeClr val="tx2"/>
                </a:solidFill>
              </a:rPr>
              <a:t>#2, </a:t>
            </a:r>
            <a:r>
              <a:rPr lang="ru-RU" sz="2000" dirty="0" smtClean="0">
                <a:solidFill>
                  <a:schemeClr val="tx2"/>
                </a:solidFill>
              </a:rPr>
              <a:t>полная замена порога/ зоны разгрузки и разгрузочное кольцо и </a:t>
            </a:r>
          </a:p>
          <a:p>
            <a:r>
              <a:rPr lang="en-GB" sz="2000" dirty="0" smtClean="0">
                <a:solidFill>
                  <a:schemeClr val="tx2"/>
                </a:solidFill>
              </a:rPr>
              <a:t>1,0</a:t>
            </a:r>
            <a:r>
              <a:rPr lang="ru-RU" sz="2000" dirty="0" smtClean="0">
                <a:solidFill>
                  <a:schemeClr val="tx2"/>
                </a:solidFill>
              </a:rPr>
              <a:t>пм</a:t>
            </a:r>
            <a:r>
              <a:rPr lang="en-GB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>
                <a:solidFill>
                  <a:schemeClr val="tx2"/>
                </a:solidFill>
              </a:rPr>
              <a:t>зоны обжига </a:t>
            </a:r>
            <a:endParaRPr lang="en-GB" sz="2000" dirty="0" smtClean="0">
              <a:solidFill>
                <a:schemeClr val="tx2"/>
              </a:solidFill>
            </a:endParaRPr>
          </a:p>
          <a:p>
            <a:r>
              <a:rPr lang="en-GB" sz="2000" dirty="0" smtClean="0">
                <a:solidFill>
                  <a:schemeClr val="tx2"/>
                </a:solidFill>
              </a:rPr>
              <a:t>15,6</a:t>
            </a:r>
            <a:r>
              <a:rPr lang="ru-RU" sz="2000" dirty="0" smtClean="0">
                <a:solidFill>
                  <a:schemeClr val="tx2"/>
                </a:solidFill>
              </a:rPr>
              <a:t>пм</a:t>
            </a:r>
            <a:r>
              <a:rPr lang="en-GB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зоны сушки</a:t>
            </a:r>
            <a:endParaRPr lang="en-GB" sz="2000" dirty="0" smtClean="0">
              <a:solidFill>
                <a:schemeClr val="tx2"/>
              </a:solidFill>
            </a:endParaRPr>
          </a:p>
          <a:p>
            <a:r>
              <a:rPr lang="ru-RU" sz="2000" dirty="0" smtClean="0">
                <a:solidFill>
                  <a:schemeClr val="tx2"/>
                </a:solidFill>
              </a:rPr>
              <a:t>Полная замена цепной зоны/зоны загрузки</a:t>
            </a:r>
            <a:r>
              <a:rPr lang="en-GB" sz="2000" dirty="0" smtClean="0">
                <a:solidFill>
                  <a:schemeClr val="tx2"/>
                </a:solidFill>
              </a:rPr>
              <a:t> (17,8</a:t>
            </a:r>
            <a:r>
              <a:rPr lang="ru-RU" sz="2000" dirty="0" smtClean="0">
                <a:solidFill>
                  <a:schemeClr val="tx2"/>
                </a:solidFill>
              </a:rPr>
              <a:t>пм</a:t>
            </a:r>
            <a:r>
              <a:rPr lang="en-GB" sz="2000" dirty="0" smtClean="0">
                <a:solidFill>
                  <a:schemeClr val="tx2"/>
                </a:solidFill>
              </a:rPr>
              <a:t>)</a:t>
            </a:r>
            <a:r>
              <a:rPr lang="ru-RU" sz="2000" dirty="0" smtClean="0">
                <a:solidFill>
                  <a:schemeClr val="tx2"/>
                </a:solidFill>
              </a:rPr>
              <a:t>:</a:t>
            </a:r>
            <a:r>
              <a:rPr lang="en-GB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огнеупорные и механические работы</a:t>
            </a:r>
            <a:r>
              <a:rPr lang="en-GB" sz="2000" dirty="0" smtClean="0">
                <a:solidFill>
                  <a:schemeClr val="tx2"/>
                </a:solidFill>
              </a:rPr>
              <a:t>.</a:t>
            </a:r>
          </a:p>
          <a:p>
            <a:endParaRPr lang="en-GB" sz="800" dirty="0">
              <a:solidFill>
                <a:schemeClr val="tx2"/>
              </a:solidFill>
            </a:endParaRPr>
          </a:p>
          <a:p>
            <a:r>
              <a:rPr lang="ru-RU" sz="2000" b="1" dirty="0">
                <a:solidFill>
                  <a:schemeClr val="tx2"/>
                </a:solidFill>
              </a:rPr>
              <a:t>Июнь</a:t>
            </a:r>
            <a:r>
              <a:rPr lang="en-GB" sz="2000" b="1" dirty="0">
                <a:solidFill>
                  <a:schemeClr val="tx2"/>
                </a:solidFill>
              </a:rPr>
              <a:t> 2010</a:t>
            </a:r>
            <a:endParaRPr lang="sv-SE" sz="2000" dirty="0">
              <a:solidFill>
                <a:schemeClr val="tx2"/>
              </a:solidFill>
            </a:endParaRPr>
          </a:p>
          <a:p>
            <a:r>
              <a:rPr lang="ru-RU" sz="2000" dirty="0">
                <a:solidFill>
                  <a:schemeClr val="tx2"/>
                </a:solidFill>
              </a:rPr>
              <a:t>ИРП</a:t>
            </a:r>
            <a:r>
              <a:rPr lang="en-GB" sz="2000" dirty="0">
                <a:solidFill>
                  <a:schemeClr val="tx2"/>
                </a:solidFill>
              </a:rPr>
              <a:t> #1, 6</a:t>
            </a:r>
            <a:r>
              <a:rPr lang="ru-RU" sz="2000" dirty="0">
                <a:solidFill>
                  <a:schemeClr val="tx2"/>
                </a:solidFill>
              </a:rPr>
              <a:t>пм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ru-RU" sz="2000" dirty="0">
                <a:solidFill>
                  <a:schemeClr val="tx2"/>
                </a:solidFill>
              </a:rPr>
              <a:t>зоны обжига из-за замены стальной обечайки</a:t>
            </a:r>
          </a:p>
          <a:p>
            <a:r>
              <a:rPr lang="en-GB" sz="2000" dirty="0">
                <a:solidFill>
                  <a:schemeClr val="tx2"/>
                </a:solidFill>
              </a:rPr>
              <a:t>12,2</a:t>
            </a:r>
            <a:r>
              <a:rPr lang="ru-RU" sz="2000" dirty="0">
                <a:solidFill>
                  <a:schemeClr val="tx2"/>
                </a:solidFill>
              </a:rPr>
              <a:t>пм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ru-RU" sz="2000" dirty="0">
                <a:solidFill>
                  <a:schemeClr val="tx2"/>
                </a:solidFill>
              </a:rPr>
              <a:t>зоны сушки</a:t>
            </a:r>
            <a:endParaRPr lang="en-GB" sz="2000" dirty="0">
              <a:solidFill>
                <a:schemeClr val="tx2"/>
              </a:solidFill>
            </a:endParaRPr>
          </a:p>
          <a:p>
            <a:r>
              <a:rPr lang="ru-RU" sz="2000" dirty="0">
                <a:solidFill>
                  <a:schemeClr val="tx2"/>
                </a:solidFill>
              </a:rPr>
              <a:t>полная замена порога/ зоны разгрузки и разгрузочное кольцо</a:t>
            </a:r>
          </a:p>
          <a:p>
            <a:r>
              <a:rPr lang="ru-RU" sz="2000" dirty="0">
                <a:solidFill>
                  <a:schemeClr val="tx2"/>
                </a:solidFill>
              </a:rPr>
              <a:t>ИРП</a:t>
            </a:r>
            <a:r>
              <a:rPr lang="en-GB" sz="2000" dirty="0">
                <a:solidFill>
                  <a:schemeClr val="tx2"/>
                </a:solidFill>
              </a:rPr>
              <a:t> #2, 1,6</a:t>
            </a:r>
            <a:r>
              <a:rPr lang="ru-RU" sz="2000" dirty="0">
                <a:solidFill>
                  <a:schemeClr val="tx2"/>
                </a:solidFill>
              </a:rPr>
              <a:t>пм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ru-RU" sz="2000" dirty="0">
                <a:solidFill>
                  <a:schemeClr val="tx2"/>
                </a:solidFill>
              </a:rPr>
              <a:t>зоны обжига</a:t>
            </a:r>
            <a:r>
              <a:rPr lang="en-GB" sz="2000" dirty="0">
                <a:solidFill>
                  <a:schemeClr val="tx2"/>
                </a:solidFill>
              </a:rPr>
              <a:t>.</a:t>
            </a:r>
            <a:endParaRPr lang="sv-SE" sz="2000" dirty="0">
              <a:solidFill>
                <a:schemeClr val="tx2"/>
              </a:solidFill>
            </a:endParaRPr>
          </a:p>
          <a:p>
            <a:endParaRPr lang="sv-SE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6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56</a:t>
            </a:fld>
            <a:endParaRPr lang="sv-SE"/>
          </a:p>
        </p:txBody>
      </p:sp>
      <p:sp>
        <p:nvSpPr>
          <p:cNvPr id="6" name="Rektangel 5"/>
          <p:cNvSpPr/>
          <p:nvPr/>
        </p:nvSpPr>
        <p:spPr>
          <a:xfrm>
            <a:off x="755576" y="329211"/>
            <a:ext cx="741682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Июнь </a:t>
            </a:r>
            <a:r>
              <a:rPr lang="en-GB" sz="2000" b="1" dirty="0" smtClean="0">
                <a:solidFill>
                  <a:schemeClr val="tx2"/>
                </a:solidFill>
              </a:rPr>
              <a:t>2009</a:t>
            </a:r>
            <a:endParaRPr lang="sv-SE" sz="2000" dirty="0">
              <a:solidFill>
                <a:schemeClr val="tx2"/>
              </a:solidFill>
            </a:endParaRPr>
          </a:p>
          <a:p>
            <a:r>
              <a:rPr lang="ru-RU" sz="2000" dirty="0" smtClean="0">
                <a:solidFill>
                  <a:schemeClr val="tx2"/>
                </a:solidFill>
              </a:rPr>
              <a:t>ИРП</a:t>
            </a:r>
            <a:r>
              <a:rPr lang="en-GB" sz="2000" dirty="0" smtClean="0">
                <a:solidFill>
                  <a:schemeClr val="tx2"/>
                </a:solidFill>
              </a:rPr>
              <a:t> </a:t>
            </a:r>
            <a:r>
              <a:rPr lang="en-GB" sz="2000" dirty="0">
                <a:solidFill>
                  <a:schemeClr val="tx2"/>
                </a:solidFill>
              </a:rPr>
              <a:t>#1, </a:t>
            </a:r>
            <a:r>
              <a:rPr lang="en-GB" sz="2000" dirty="0" smtClean="0">
                <a:solidFill>
                  <a:schemeClr val="tx2"/>
                </a:solidFill>
              </a:rPr>
              <a:t>6,6</a:t>
            </a:r>
            <a:r>
              <a:rPr lang="ru-RU" sz="2000" dirty="0" smtClean="0">
                <a:solidFill>
                  <a:schemeClr val="tx2"/>
                </a:solidFill>
              </a:rPr>
              <a:t>пм</a:t>
            </a:r>
            <a:r>
              <a:rPr lang="en-GB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>
                <a:solidFill>
                  <a:schemeClr val="tx2"/>
                </a:solidFill>
              </a:rPr>
              <a:t>зоны обжига </a:t>
            </a:r>
            <a:r>
              <a:rPr lang="en-GB" sz="2000" dirty="0" smtClean="0">
                <a:solidFill>
                  <a:schemeClr val="tx2"/>
                </a:solidFill>
              </a:rPr>
              <a:t>. </a:t>
            </a:r>
            <a:endParaRPr lang="sv-SE" sz="2000" dirty="0">
              <a:solidFill>
                <a:schemeClr val="tx2"/>
              </a:solidFill>
            </a:endParaRPr>
          </a:p>
          <a:p>
            <a:endParaRPr lang="en-GB" sz="800" dirty="0" smtClean="0">
              <a:solidFill>
                <a:schemeClr val="tx2"/>
              </a:solidFill>
            </a:endParaRPr>
          </a:p>
          <a:p>
            <a:r>
              <a:rPr lang="ru-RU" sz="2000" dirty="0" smtClean="0">
                <a:solidFill>
                  <a:schemeClr val="tx2"/>
                </a:solidFill>
              </a:rPr>
              <a:t>ИРП</a:t>
            </a:r>
            <a:r>
              <a:rPr lang="en-GB" sz="2000" dirty="0" smtClean="0">
                <a:solidFill>
                  <a:schemeClr val="tx2"/>
                </a:solidFill>
              </a:rPr>
              <a:t> </a:t>
            </a:r>
            <a:r>
              <a:rPr lang="en-GB" sz="2000" dirty="0">
                <a:solidFill>
                  <a:schemeClr val="tx2"/>
                </a:solidFill>
              </a:rPr>
              <a:t>#2, </a:t>
            </a:r>
            <a:r>
              <a:rPr lang="ru-RU" sz="2000" dirty="0" smtClean="0">
                <a:solidFill>
                  <a:schemeClr val="tx2"/>
                </a:solidFill>
              </a:rPr>
              <a:t>полная замена порога/ зоны разгрузки и разгрузочное кольцо и </a:t>
            </a:r>
          </a:p>
          <a:p>
            <a:r>
              <a:rPr lang="en-GB" sz="2000" dirty="0" smtClean="0">
                <a:solidFill>
                  <a:schemeClr val="tx2"/>
                </a:solidFill>
              </a:rPr>
              <a:t>1,0</a:t>
            </a:r>
            <a:r>
              <a:rPr lang="ru-RU" sz="2000" dirty="0" smtClean="0">
                <a:solidFill>
                  <a:schemeClr val="tx2"/>
                </a:solidFill>
              </a:rPr>
              <a:t>пм</a:t>
            </a:r>
            <a:r>
              <a:rPr lang="en-GB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>
                <a:solidFill>
                  <a:schemeClr val="tx2"/>
                </a:solidFill>
              </a:rPr>
              <a:t>зоны обжига </a:t>
            </a:r>
            <a:endParaRPr lang="en-GB" sz="2000" dirty="0" smtClean="0">
              <a:solidFill>
                <a:schemeClr val="tx2"/>
              </a:solidFill>
            </a:endParaRPr>
          </a:p>
          <a:p>
            <a:r>
              <a:rPr lang="en-GB" sz="2000" dirty="0" smtClean="0">
                <a:solidFill>
                  <a:schemeClr val="tx2"/>
                </a:solidFill>
              </a:rPr>
              <a:t>15,6</a:t>
            </a:r>
            <a:r>
              <a:rPr lang="ru-RU" sz="2000" dirty="0" smtClean="0">
                <a:solidFill>
                  <a:schemeClr val="tx2"/>
                </a:solidFill>
              </a:rPr>
              <a:t>пм</a:t>
            </a:r>
            <a:r>
              <a:rPr lang="en-GB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зоны сушки</a:t>
            </a:r>
            <a:endParaRPr lang="en-GB" sz="2000" dirty="0" smtClean="0">
              <a:solidFill>
                <a:schemeClr val="tx2"/>
              </a:solidFill>
            </a:endParaRPr>
          </a:p>
          <a:p>
            <a:r>
              <a:rPr lang="ru-RU" sz="2000" dirty="0" smtClean="0">
                <a:solidFill>
                  <a:schemeClr val="tx2"/>
                </a:solidFill>
              </a:rPr>
              <a:t>Полная замена цепной зоны/зоны загрузки</a:t>
            </a:r>
            <a:r>
              <a:rPr lang="en-GB" sz="2000" dirty="0" smtClean="0">
                <a:solidFill>
                  <a:schemeClr val="tx2"/>
                </a:solidFill>
              </a:rPr>
              <a:t> (17,8</a:t>
            </a:r>
            <a:r>
              <a:rPr lang="ru-RU" sz="2000" dirty="0" smtClean="0">
                <a:solidFill>
                  <a:schemeClr val="tx2"/>
                </a:solidFill>
              </a:rPr>
              <a:t>пм</a:t>
            </a:r>
            <a:r>
              <a:rPr lang="en-GB" sz="2000" dirty="0" smtClean="0">
                <a:solidFill>
                  <a:schemeClr val="tx2"/>
                </a:solidFill>
              </a:rPr>
              <a:t>)</a:t>
            </a:r>
            <a:r>
              <a:rPr lang="ru-RU" sz="2000" dirty="0" smtClean="0">
                <a:solidFill>
                  <a:schemeClr val="tx2"/>
                </a:solidFill>
              </a:rPr>
              <a:t>:</a:t>
            </a:r>
            <a:r>
              <a:rPr lang="en-GB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огнеупорные и механические работы</a:t>
            </a:r>
            <a:r>
              <a:rPr lang="en-GB" sz="2000" dirty="0" smtClean="0">
                <a:solidFill>
                  <a:schemeClr val="tx2"/>
                </a:solidFill>
              </a:rPr>
              <a:t>.</a:t>
            </a:r>
          </a:p>
          <a:p>
            <a:endParaRPr lang="en-GB" sz="800" dirty="0">
              <a:solidFill>
                <a:schemeClr val="tx2"/>
              </a:solidFill>
            </a:endParaRPr>
          </a:p>
          <a:p>
            <a:r>
              <a:rPr lang="ru-RU" sz="2000" b="1" dirty="0">
                <a:solidFill>
                  <a:schemeClr val="tx2"/>
                </a:solidFill>
              </a:rPr>
              <a:t>Июнь</a:t>
            </a:r>
            <a:r>
              <a:rPr lang="en-GB" sz="2000" b="1" dirty="0">
                <a:solidFill>
                  <a:schemeClr val="tx2"/>
                </a:solidFill>
              </a:rPr>
              <a:t> 2010</a:t>
            </a:r>
            <a:endParaRPr lang="sv-SE" sz="2000" dirty="0">
              <a:solidFill>
                <a:schemeClr val="tx2"/>
              </a:solidFill>
            </a:endParaRPr>
          </a:p>
          <a:p>
            <a:r>
              <a:rPr lang="ru-RU" sz="2000" dirty="0">
                <a:solidFill>
                  <a:schemeClr val="tx2"/>
                </a:solidFill>
              </a:rPr>
              <a:t>ИРП</a:t>
            </a:r>
            <a:r>
              <a:rPr lang="en-GB" sz="2000" dirty="0">
                <a:solidFill>
                  <a:schemeClr val="tx2"/>
                </a:solidFill>
              </a:rPr>
              <a:t> #1, 6</a:t>
            </a:r>
            <a:r>
              <a:rPr lang="ru-RU" sz="2000" dirty="0">
                <a:solidFill>
                  <a:schemeClr val="tx2"/>
                </a:solidFill>
              </a:rPr>
              <a:t>пм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ru-RU" sz="2000" dirty="0">
                <a:solidFill>
                  <a:schemeClr val="tx2"/>
                </a:solidFill>
              </a:rPr>
              <a:t>зоны обжига из-за замены стальной обечайки</a:t>
            </a:r>
          </a:p>
          <a:p>
            <a:r>
              <a:rPr lang="en-GB" sz="2000" dirty="0">
                <a:solidFill>
                  <a:schemeClr val="tx2"/>
                </a:solidFill>
              </a:rPr>
              <a:t>12,2</a:t>
            </a:r>
            <a:r>
              <a:rPr lang="ru-RU" sz="2000" dirty="0">
                <a:solidFill>
                  <a:schemeClr val="tx2"/>
                </a:solidFill>
              </a:rPr>
              <a:t>пм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ru-RU" sz="2000" dirty="0">
                <a:solidFill>
                  <a:schemeClr val="tx2"/>
                </a:solidFill>
              </a:rPr>
              <a:t>зоны сушки</a:t>
            </a:r>
            <a:endParaRPr lang="en-GB" sz="2000" dirty="0">
              <a:solidFill>
                <a:schemeClr val="tx2"/>
              </a:solidFill>
            </a:endParaRPr>
          </a:p>
          <a:p>
            <a:r>
              <a:rPr lang="ru-RU" sz="2000" dirty="0">
                <a:solidFill>
                  <a:schemeClr val="tx2"/>
                </a:solidFill>
              </a:rPr>
              <a:t>полная замена порога/ зоны разгрузки и разгрузочное кольцо</a:t>
            </a:r>
          </a:p>
          <a:p>
            <a:r>
              <a:rPr lang="ru-RU" sz="2000" dirty="0">
                <a:solidFill>
                  <a:schemeClr val="tx2"/>
                </a:solidFill>
              </a:rPr>
              <a:t>ИРП</a:t>
            </a:r>
            <a:r>
              <a:rPr lang="en-GB" sz="2000" dirty="0">
                <a:solidFill>
                  <a:schemeClr val="tx2"/>
                </a:solidFill>
              </a:rPr>
              <a:t> #2, 1,6</a:t>
            </a:r>
            <a:r>
              <a:rPr lang="ru-RU" sz="2000" dirty="0">
                <a:solidFill>
                  <a:schemeClr val="tx2"/>
                </a:solidFill>
              </a:rPr>
              <a:t>пм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ru-RU" sz="2000" dirty="0">
                <a:solidFill>
                  <a:schemeClr val="tx2"/>
                </a:solidFill>
              </a:rPr>
              <a:t>зоны обжига</a:t>
            </a:r>
            <a:r>
              <a:rPr lang="en-GB" sz="2000" dirty="0">
                <a:solidFill>
                  <a:schemeClr val="tx2"/>
                </a:solidFill>
              </a:rPr>
              <a:t>.</a:t>
            </a:r>
            <a:endParaRPr lang="sv-SE" sz="2000" dirty="0">
              <a:solidFill>
                <a:schemeClr val="tx2"/>
              </a:solidFill>
            </a:endParaRPr>
          </a:p>
          <a:p>
            <a:endParaRPr lang="sv-SE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41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35665" y="0"/>
            <a:ext cx="8229600" cy="857250"/>
          </a:xfrm>
        </p:spPr>
        <p:txBody>
          <a:bodyPr>
            <a:normAutofit/>
          </a:bodyPr>
          <a:lstStyle/>
          <a:p>
            <a:r>
              <a:rPr lang="ru-RU" sz="2400" b="1" dirty="0"/>
              <a:t>Дизайн</a:t>
            </a:r>
            <a:r>
              <a:rPr lang="en-US" sz="2400" b="1" dirty="0"/>
              <a:t>:</a:t>
            </a:r>
            <a:endParaRPr lang="sv-SE" sz="24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57</a:t>
            </a:fld>
            <a:endParaRPr lang="sv-SE"/>
          </a:p>
        </p:txBody>
      </p:sp>
      <p:sp>
        <p:nvSpPr>
          <p:cNvPr id="6" name="Rektangel 5"/>
          <p:cNvSpPr/>
          <p:nvPr/>
        </p:nvSpPr>
        <p:spPr>
          <a:xfrm>
            <a:off x="295154" y="717371"/>
            <a:ext cx="8582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>Порог/ </a:t>
            </a:r>
            <a:r>
              <a:rPr lang="ru-RU" b="1" i="1" dirty="0">
                <a:solidFill>
                  <a:schemeClr val="tx2"/>
                </a:solidFill>
              </a:rPr>
              <a:t>зоны разгрузки и разгрузочное кольцо</a:t>
            </a:r>
            <a:r>
              <a:rPr lang="ru-RU" dirty="0">
                <a:solidFill>
                  <a:schemeClr val="tx2"/>
                </a:solidFill>
              </a:rPr>
              <a:t> </a:t>
            </a:r>
          </a:p>
          <a:p>
            <a:r>
              <a:rPr lang="ru-RU" dirty="0" err="1" smtClean="0">
                <a:solidFill>
                  <a:schemeClr val="tx2"/>
                </a:solidFill>
              </a:rPr>
              <a:t>Щелочестойкий</a:t>
            </a:r>
            <a:r>
              <a:rPr lang="ru-RU" dirty="0" smtClean="0">
                <a:solidFill>
                  <a:schemeClr val="tx2"/>
                </a:solidFill>
              </a:rPr>
              <a:t> огнеупор с низким содержанием цемента</a:t>
            </a:r>
            <a:r>
              <a:rPr lang="en-US" dirty="0" smtClean="0">
                <a:solidFill>
                  <a:schemeClr val="tx2"/>
                </a:solidFill>
              </a:rPr>
              <a:t>+ </a:t>
            </a:r>
            <a:r>
              <a:rPr lang="en-US" dirty="0">
                <a:solidFill>
                  <a:schemeClr val="tx2"/>
                </a:solidFill>
              </a:rPr>
              <a:t>2% </a:t>
            </a:r>
            <a:r>
              <a:rPr lang="ru-RU" dirty="0" smtClean="0">
                <a:solidFill>
                  <a:schemeClr val="tx2"/>
                </a:solidFill>
              </a:rPr>
              <a:t>стальное волокно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  <a:endParaRPr lang="sv-SE" dirty="0">
              <a:solidFill>
                <a:schemeClr val="tx2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295154" y="1390689"/>
            <a:ext cx="85826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>Зона обжига</a:t>
            </a:r>
            <a:endParaRPr lang="en-US" b="1" i="1" dirty="0" smtClean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Облицовочный слой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r>
              <a:rPr lang="ru-RU" dirty="0" smtClean="0">
                <a:solidFill>
                  <a:schemeClr val="tx2"/>
                </a:solidFill>
              </a:rPr>
              <a:t>андалузитовый кирпич</a:t>
            </a:r>
            <a:r>
              <a:rPr lang="en-US" dirty="0" smtClean="0">
                <a:solidFill>
                  <a:schemeClr val="tx2"/>
                </a:solidFill>
              </a:rPr>
              <a:t> (</a:t>
            </a:r>
            <a:r>
              <a:rPr lang="en-US" dirty="0">
                <a:solidFill>
                  <a:schemeClr val="tx2"/>
                </a:solidFill>
              </a:rPr>
              <a:t>t=200mm), </a:t>
            </a:r>
            <a:r>
              <a:rPr lang="ru-RU" dirty="0" smtClean="0">
                <a:solidFill>
                  <a:schemeClr val="tx2"/>
                </a:solidFill>
              </a:rPr>
              <a:t>изоляционный слой – </a:t>
            </a:r>
            <a:r>
              <a:rPr lang="ru-RU" dirty="0" err="1" smtClean="0">
                <a:solidFill>
                  <a:schemeClr val="tx2"/>
                </a:solidFill>
              </a:rPr>
              <a:t>молеровый</a:t>
            </a:r>
            <a:r>
              <a:rPr lang="ru-RU" dirty="0" smtClean="0">
                <a:solidFill>
                  <a:schemeClr val="tx2"/>
                </a:solidFill>
              </a:rPr>
              <a:t> кирпич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(t=38mm) </a:t>
            </a:r>
            <a:endParaRPr lang="sv-SE" dirty="0">
              <a:solidFill>
                <a:schemeClr val="tx2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295154" y="2451077"/>
            <a:ext cx="85826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>Зона сушки</a:t>
            </a:r>
            <a:endParaRPr lang="en-US" b="1" i="1" dirty="0" smtClean="0">
              <a:solidFill>
                <a:schemeClr val="tx2"/>
              </a:solidFill>
            </a:endParaRPr>
          </a:p>
          <a:p>
            <a:r>
              <a:rPr lang="ru-RU" dirty="0">
                <a:solidFill>
                  <a:schemeClr val="tx2"/>
                </a:solidFill>
              </a:rPr>
              <a:t>Облицовочный слой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ru-RU" dirty="0" smtClean="0">
                <a:solidFill>
                  <a:schemeClr val="tx2"/>
                </a:solidFill>
              </a:rPr>
              <a:t>шамотный </a:t>
            </a:r>
            <a:r>
              <a:rPr lang="ru-RU" dirty="0">
                <a:solidFill>
                  <a:schemeClr val="tx2"/>
                </a:solidFill>
              </a:rPr>
              <a:t>кирпич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(</a:t>
            </a:r>
            <a:r>
              <a:rPr lang="en-US" dirty="0">
                <a:solidFill>
                  <a:schemeClr val="tx2"/>
                </a:solidFill>
              </a:rPr>
              <a:t>t=180mm), </a:t>
            </a:r>
            <a:r>
              <a:rPr lang="ru-RU" dirty="0">
                <a:solidFill>
                  <a:schemeClr val="tx2"/>
                </a:solidFill>
              </a:rPr>
              <a:t>изоляционный слой – </a:t>
            </a:r>
            <a:r>
              <a:rPr lang="ru-RU" dirty="0" err="1">
                <a:solidFill>
                  <a:schemeClr val="tx2"/>
                </a:solidFill>
              </a:rPr>
              <a:t>молеровый</a:t>
            </a:r>
            <a:r>
              <a:rPr lang="ru-RU" dirty="0">
                <a:solidFill>
                  <a:schemeClr val="tx2"/>
                </a:solidFill>
              </a:rPr>
              <a:t> кирпич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(t=64mm)</a:t>
            </a:r>
            <a:endParaRPr lang="sv-SE" dirty="0">
              <a:solidFill>
                <a:schemeClr val="tx2"/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295154" y="3589596"/>
            <a:ext cx="8582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>Цепная зона/ зона загрузки</a:t>
            </a:r>
            <a:endParaRPr lang="en-US" b="1" i="1" dirty="0" smtClean="0">
              <a:solidFill>
                <a:schemeClr val="tx2"/>
              </a:solidFill>
            </a:endParaRPr>
          </a:p>
          <a:p>
            <a:r>
              <a:rPr lang="ru-RU" dirty="0" err="1">
                <a:solidFill>
                  <a:schemeClr val="tx2"/>
                </a:solidFill>
              </a:rPr>
              <a:t>Щелочестойкий</a:t>
            </a:r>
            <a:r>
              <a:rPr lang="ru-RU" dirty="0">
                <a:solidFill>
                  <a:schemeClr val="tx2"/>
                </a:solidFill>
              </a:rPr>
              <a:t> огнеупор с низким содержанием цемента</a:t>
            </a:r>
            <a:r>
              <a:rPr lang="en-US" dirty="0">
                <a:solidFill>
                  <a:schemeClr val="tx2"/>
                </a:solidFill>
              </a:rPr>
              <a:t>+ 2% </a:t>
            </a:r>
            <a:r>
              <a:rPr lang="ru-RU" dirty="0">
                <a:solidFill>
                  <a:schemeClr val="tx2"/>
                </a:solidFill>
              </a:rPr>
              <a:t>стальное волокно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  <a:endParaRPr lang="sv-S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88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Чертеж</a:t>
            </a:r>
            <a:r>
              <a:rPr lang="en-GB" b="1" dirty="0"/>
              <a:t> </a:t>
            </a:r>
            <a:r>
              <a:rPr lang="ru-RU" b="1" dirty="0"/>
              <a:t>ИРП</a:t>
            </a:r>
            <a:r>
              <a:rPr lang="en-GB" b="1" dirty="0"/>
              <a:t> #1 IP </a:t>
            </a:r>
            <a:r>
              <a:rPr lang="ru-RU" b="1" dirty="0"/>
              <a:t>Светогорск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58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90" y="1211287"/>
            <a:ext cx="7873693" cy="27215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82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Проект был успешно реализован в течение четырех лет</a:t>
            </a:r>
            <a:endParaRPr lang="en-GB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59</a:t>
            </a:fld>
            <a:endParaRPr lang="sv-SE"/>
          </a:p>
        </p:txBody>
      </p:sp>
      <p:sp>
        <p:nvSpPr>
          <p:cNvPr id="7" name="Rektangel 6"/>
          <p:cNvSpPr/>
          <p:nvPr/>
        </p:nvSpPr>
        <p:spPr>
          <a:xfrm>
            <a:off x="636355" y="1264067"/>
            <a:ext cx="75631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Энергосбережение</a:t>
            </a:r>
            <a:r>
              <a:rPr lang="en-GB" sz="2800" dirty="0">
                <a:solidFill>
                  <a:schemeClr val="tx2"/>
                </a:solidFill>
              </a:rPr>
              <a:t>: </a:t>
            </a:r>
            <a:r>
              <a:rPr lang="ru-RU" sz="2800" dirty="0">
                <a:solidFill>
                  <a:schemeClr val="tx2"/>
                </a:solidFill>
              </a:rPr>
              <a:t>ок</a:t>
            </a:r>
            <a:r>
              <a:rPr lang="en-GB" sz="2800" dirty="0">
                <a:solidFill>
                  <a:schemeClr val="tx2"/>
                </a:solidFill>
              </a:rPr>
              <a:t>. 50% /</a:t>
            </a:r>
            <a:r>
              <a:rPr lang="ru-RU" sz="2800" dirty="0">
                <a:solidFill>
                  <a:schemeClr val="tx2"/>
                </a:solidFill>
              </a:rPr>
              <a:t>ИРП в год</a:t>
            </a:r>
            <a:r>
              <a:rPr lang="en-GB" sz="2800" dirty="0">
                <a:solidFill>
                  <a:schemeClr val="tx2"/>
                </a:solidFill>
              </a:rPr>
              <a:t>.</a:t>
            </a:r>
            <a:endParaRPr lang="sv-SE" sz="2800" dirty="0">
              <a:solidFill>
                <a:schemeClr val="tx2"/>
              </a:solidFill>
            </a:endParaRPr>
          </a:p>
          <a:p>
            <a:endParaRPr lang="en-US" altLang="ru-RU" sz="2800" dirty="0" smtClean="0">
              <a:solidFill>
                <a:schemeClr val="tx2"/>
              </a:solidFill>
            </a:endParaRPr>
          </a:p>
          <a:p>
            <a:r>
              <a:rPr lang="en-US" altLang="ru-RU" sz="2800" dirty="0" smtClean="0">
                <a:solidFill>
                  <a:schemeClr val="tx2"/>
                </a:solidFill>
              </a:rPr>
              <a:t>I</a:t>
            </a:r>
            <a:r>
              <a:rPr lang="ru-RU" altLang="ru-RU" sz="2800" dirty="0" smtClean="0">
                <a:solidFill>
                  <a:schemeClr val="tx2"/>
                </a:solidFill>
              </a:rPr>
              <a:t> </a:t>
            </a:r>
            <a:r>
              <a:rPr lang="ru-RU" altLang="ru-RU" sz="2800" dirty="0">
                <a:solidFill>
                  <a:schemeClr val="tx2"/>
                </a:solidFill>
              </a:rPr>
              <a:t>место по эффективности среди печей всей группы </a:t>
            </a:r>
            <a:r>
              <a:rPr lang="en-US" altLang="ru-RU" sz="2800" dirty="0" smtClean="0">
                <a:solidFill>
                  <a:schemeClr val="tx2"/>
                </a:solidFill>
              </a:rPr>
              <a:t>IP</a:t>
            </a:r>
          </a:p>
          <a:p>
            <a:endParaRPr lang="sv-SE" sz="2800" dirty="0" smtClean="0">
              <a:solidFill>
                <a:schemeClr val="tx2"/>
              </a:solidFill>
            </a:endParaRPr>
          </a:p>
          <a:p>
            <a:r>
              <a:rPr lang="ru-RU" sz="2800" dirty="0" smtClean="0">
                <a:solidFill>
                  <a:schemeClr val="tx2"/>
                </a:solidFill>
              </a:rPr>
              <a:t>Состояние </a:t>
            </a:r>
            <a:r>
              <a:rPr lang="ru-RU" sz="2800" dirty="0">
                <a:solidFill>
                  <a:schemeClr val="tx2"/>
                </a:solidFill>
              </a:rPr>
              <a:t>качества: без изменений с </a:t>
            </a:r>
            <a:r>
              <a:rPr lang="en-GB" sz="2800" dirty="0">
                <a:solidFill>
                  <a:schemeClr val="tx2"/>
                </a:solidFill>
              </a:rPr>
              <a:t>2006</a:t>
            </a:r>
            <a:endParaRPr lang="sv-SE" sz="2800" dirty="0">
              <a:solidFill>
                <a:schemeClr val="tx2"/>
              </a:solidFill>
            </a:endParaRPr>
          </a:p>
          <a:p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371374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36000" indent="0">
              <a:buNone/>
            </a:pPr>
            <a:r>
              <a:rPr lang="ru-RU" dirty="0" smtClean="0"/>
              <a:t>Ассортимент нашей продукции включает</a:t>
            </a:r>
            <a:r>
              <a:rPr lang="sv-SE" dirty="0" smtClean="0"/>
              <a:t>:</a:t>
            </a:r>
            <a:endParaRPr lang="sv-SE" dirty="0"/>
          </a:p>
          <a:p>
            <a:r>
              <a:rPr lang="ru-RU" dirty="0" smtClean="0"/>
              <a:t>Шамотный кирпич</a:t>
            </a:r>
            <a:endParaRPr lang="sv-SE" dirty="0"/>
          </a:p>
          <a:p>
            <a:r>
              <a:rPr lang="ru-RU" dirty="0" smtClean="0"/>
              <a:t>Кирпич с высоким содержанием глинозема</a:t>
            </a:r>
            <a:endParaRPr lang="sv-SE" dirty="0" smtClean="0"/>
          </a:p>
          <a:p>
            <a:r>
              <a:rPr lang="ru-RU" dirty="0" smtClean="0"/>
              <a:t>Магнезитовый кирпич</a:t>
            </a:r>
            <a:endParaRPr lang="sv-SE" dirty="0" smtClean="0"/>
          </a:p>
          <a:p>
            <a:r>
              <a:rPr lang="ru-RU" dirty="0" smtClean="0"/>
              <a:t>Монолиты и фасонные изделия</a:t>
            </a:r>
            <a:endParaRPr lang="sv-SE" dirty="0" smtClean="0"/>
          </a:p>
          <a:p>
            <a:r>
              <a:rPr lang="ru-RU" dirty="0" smtClean="0"/>
              <a:t>Анкерные системы и аксессуары</a:t>
            </a:r>
            <a:r>
              <a:rPr lang="sv-SE" dirty="0" smtClean="0"/>
              <a:t>.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6</a:t>
            </a:fld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Ассортимент продукции</a:t>
            </a:r>
            <a:endParaRPr lang="sv-SE" dirty="0"/>
          </a:p>
        </p:txBody>
      </p:sp>
      <p:pic>
        <p:nvPicPr>
          <p:cNvPr id="3" name="Platshållare för bild 2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22" b="3522"/>
          <a:stretch>
            <a:fillRect/>
          </a:stretch>
        </p:blipFill>
        <p:spPr>
          <a:xfrm>
            <a:off x="4726386" y="1314450"/>
            <a:ext cx="4249737" cy="2393950"/>
          </a:xfrm>
        </p:spPr>
      </p:pic>
    </p:spTree>
    <p:extLst>
      <p:ext uri="{BB962C8B-B14F-4D97-AF65-F5344CB8AC3E}">
        <p14:creationId xmlns:p14="http://schemas.microsoft.com/office/powerpoint/2010/main" val="347220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30629"/>
          </a:xfrm>
        </p:spPr>
        <p:txBody>
          <a:bodyPr>
            <a:noAutofit/>
          </a:bodyPr>
          <a:lstStyle/>
          <a:p>
            <a:pPr hangingPunct="0"/>
            <a:r>
              <a:rPr lang="ru-RU" sz="2000" b="1" dirty="0" smtClean="0"/>
              <a:t>Измерение </a:t>
            </a:r>
            <a:r>
              <a:rPr lang="ru-RU" sz="2000" b="1" dirty="0"/>
              <a:t>толщины </a:t>
            </a:r>
            <a:r>
              <a:rPr lang="en-US" sz="2000" b="1" dirty="0"/>
              <a:t>2007-2013</a:t>
            </a:r>
            <a:r>
              <a:rPr lang="en-US" sz="2000" b="1" dirty="0" smtClean="0"/>
              <a:t>. </a:t>
            </a:r>
            <a:r>
              <a:rPr lang="ru-RU" sz="2000" b="1" dirty="0" smtClean="0"/>
              <a:t>Зона </a:t>
            </a:r>
            <a:r>
              <a:rPr lang="ru-RU" sz="2000" b="1" dirty="0"/>
              <a:t>обжига</a:t>
            </a:r>
            <a:endParaRPr lang="sv-SE" sz="20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60</a:t>
            </a:fld>
            <a:endParaRPr lang="sv-SE"/>
          </a:p>
        </p:txBody>
      </p:sp>
      <p:graphicFrame>
        <p:nvGraphicFramePr>
          <p:cNvPr id="5" name="Tabell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838958516"/>
              </p:ext>
            </p:extLst>
          </p:nvPr>
        </p:nvGraphicFramePr>
        <p:xfrm>
          <a:off x="1338071" y="450822"/>
          <a:ext cx="5806049" cy="46926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6014"/>
                <a:gridCol w="792088"/>
                <a:gridCol w="720080"/>
                <a:gridCol w="792088"/>
                <a:gridCol w="648072"/>
                <a:gridCol w="782800"/>
                <a:gridCol w="513344"/>
                <a:gridCol w="891563"/>
              </a:tblGrid>
              <a:tr h="259367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Расстояние</a:t>
                      </a:r>
                      <a:r>
                        <a:rPr lang="ru-RU" sz="900" baseline="0" dirty="0" smtClean="0">
                          <a:effectLst/>
                        </a:rPr>
                        <a:t> от зоны разгрузки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Июнь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Июнь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Июнь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Декабрь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Июнь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Январь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Комментарий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37789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2007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2008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2009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2009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2010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2013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37789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метры</a:t>
                      </a:r>
                      <a:r>
                        <a:rPr lang="en-US" sz="900" dirty="0" smtClean="0">
                          <a:effectLst/>
                        </a:rPr>
                        <a:t> </a:t>
                      </a:r>
                      <a:r>
                        <a:rPr lang="ru-RU" sz="900" dirty="0" smtClean="0">
                          <a:effectLst/>
                        </a:rPr>
                        <a:t>(</a:t>
                      </a:r>
                      <a:r>
                        <a:rPr lang="ru-RU" sz="900" dirty="0">
                          <a:effectLst/>
                        </a:rPr>
                        <a:t>m)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T (cm)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T (cm)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T (cm)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T (cm)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T (cm)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T (cm)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52378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ok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Как новая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52378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ok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"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52378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3,2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ok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</a:t>
                      </a:r>
                      <a:r>
                        <a:rPr lang="sv-SE" sz="900">
                          <a:effectLst/>
                        </a:rPr>
                        <a:t>,</a:t>
                      </a:r>
                      <a:r>
                        <a:rPr lang="ru-RU" sz="900">
                          <a:effectLst/>
                        </a:rPr>
                        <a:t>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Кладка в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52378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24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21</a:t>
                      </a:r>
                      <a:r>
                        <a:rPr lang="sv-SE" sz="900">
                          <a:effectLst/>
                        </a:rPr>
                        <a:t>,</a:t>
                      </a:r>
                      <a:r>
                        <a:rPr lang="ru-RU" sz="900">
                          <a:effectLst/>
                        </a:rPr>
                        <a:t>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зоне обжига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52378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21,5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</a:t>
                      </a:r>
                      <a:r>
                        <a:rPr lang="sv-SE" sz="900">
                          <a:effectLst/>
                        </a:rPr>
                        <a:t>,</a:t>
                      </a:r>
                      <a:r>
                        <a:rPr lang="ru-RU" sz="900">
                          <a:effectLst/>
                        </a:rPr>
                        <a:t>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в очень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52378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21,5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21</a:t>
                      </a:r>
                      <a:r>
                        <a:rPr lang="sv-SE" sz="900">
                          <a:effectLst/>
                        </a:rPr>
                        <a:t>,</a:t>
                      </a:r>
                      <a:r>
                        <a:rPr lang="ru-RU" sz="900">
                          <a:effectLst/>
                        </a:rPr>
                        <a:t>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хорошем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52378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22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21,0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21</a:t>
                      </a:r>
                      <a:r>
                        <a:rPr lang="sv-SE" sz="900">
                          <a:effectLst/>
                        </a:rPr>
                        <a:t>,</a:t>
                      </a:r>
                      <a:r>
                        <a:rPr lang="ru-RU" sz="900">
                          <a:effectLst/>
                        </a:rPr>
                        <a:t>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состоянии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52378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21</a:t>
                      </a:r>
                      <a:r>
                        <a:rPr lang="sv-SE" sz="900">
                          <a:effectLst/>
                        </a:rPr>
                        <a:t>,</a:t>
                      </a:r>
                      <a:r>
                        <a:rPr lang="ru-RU" sz="900">
                          <a:effectLst/>
                        </a:rPr>
                        <a:t>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52378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21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</a:t>
                      </a:r>
                      <a:r>
                        <a:rPr lang="sv-SE" sz="900">
                          <a:effectLst/>
                        </a:rPr>
                        <a:t>,</a:t>
                      </a:r>
                      <a:r>
                        <a:rPr lang="ru-RU" sz="900">
                          <a:effectLst/>
                        </a:rPr>
                        <a:t>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52378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18,5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17,0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</a:t>
                      </a:r>
                      <a:r>
                        <a:rPr lang="sv-SE" sz="900">
                          <a:effectLst/>
                        </a:rPr>
                        <a:t>,</a:t>
                      </a:r>
                      <a:r>
                        <a:rPr lang="ru-RU" sz="900">
                          <a:effectLst/>
                        </a:rPr>
                        <a:t>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52378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11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17,0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</a:t>
                      </a:r>
                      <a:r>
                        <a:rPr lang="sv-SE" sz="900">
                          <a:effectLst/>
                        </a:rPr>
                        <a:t>,</a:t>
                      </a:r>
                      <a:r>
                        <a:rPr lang="ru-RU" sz="900">
                          <a:effectLst/>
                        </a:rPr>
                        <a:t>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52378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21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19,0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</a:t>
                      </a:r>
                      <a:r>
                        <a:rPr lang="sv-SE" sz="900">
                          <a:effectLst/>
                        </a:rPr>
                        <a:t>,</a:t>
                      </a:r>
                      <a:r>
                        <a:rPr lang="ru-RU" sz="900">
                          <a:effectLst/>
                        </a:rPr>
                        <a:t>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52378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13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21,0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</a:t>
                      </a:r>
                      <a:r>
                        <a:rPr lang="sv-SE" sz="900">
                          <a:effectLst/>
                        </a:rPr>
                        <a:t>,</a:t>
                      </a:r>
                      <a:r>
                        <a:rPr lang="ru-RU" sz="900">
                          <a:effectLst/>
                        </a:rPr>
                        <a:t>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52378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14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28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18-23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</a:t>
                      </a:r>
                      <a:r>
                        <a:rPr lang="sv-SE" sz="900">
                          <a:effectLst/>
                        </a:rPr>
                        <a:t>,</a:t>
                      </a:r>
                      <a:r>
                        <a:rPr lang="ru-RU" sz="900">
                          <a:effectLst/>
                        </a:rPr>
                        <a:t>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52378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28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18-23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</a:t>
                      </a:r>
                      <a:r>
                        <a:rPr lang="sv-SE" sz="900">
                          <a:effectLst/>
                        </a:rPr>
                        <a:t>,</a:t>
                      </a:r>
                      <a:r>
                        <a:rPr lang="ru-RU" sz="900">
                          <a:effectLst/>
                        </a:rPr>
                        <a:t>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52378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28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18-23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</a:t>
                      </a:r>
                      <a:r>
                        <a:rPr lang="sv-SE" sz="900">
                          <a:effectLst/>
                        </a:rPr>
                        <a:t>,</a:t>
                      </a:r>
                      <a:r>
                        <a:rPr lang="ru-RU" sz="900">
                          <a:effectLst/>
                        </a:rPr>
                        <a:t>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52378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17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28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12-20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</a:t>
                      </a:r>
                      <a:r>
                        <a:rPr lang="sv-SE" sz="900">
                          <a:effectLst/>
                        </a:rPr>
                        <a:t>,</a:t>
                      </a:r>
                      <a:r>
                        <a:rPr lang="ru-RU" sz="900">
                          <a:effectLst/>
                        </a:rPr>
                        <a:t>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52378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18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15-19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12-20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</a:t>
                      </a:r>
                      <a:r>
                        <a:rPr lang="sv-SE" sz="900">
                          <a:effectLst/>
                        </a:rPr>
                        <a:t>,</a:t>
                      </a:r>
                      <a:r>
                        <a:rPr lang="ru-RU" sz="900">
                          <a:effectLst/>
                        </a:rPr>
                        <a:t>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52378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19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15-19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</a:t>
                      </a:r>
                      <a:r>
                        <a:rPr lang="sv-SE" sz="900">
                          <a:effectLst/>
                        </a:rPr>
                        <a:t>,</a:t>
                      </a:r>
                      <a:r>
                        <a:rPr lang="ru-RU" sz="900">
                          <a:effectLst/>
                        </a:rPr>
                        <a:t>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52378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15-19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24,0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</a:t>
                      </a:r>
                      <a:r>
                        <a:rPr lang="sv-SE" sz="900">
                          <a:effectLst/>
                        </a:rPr>
                        <a:t>,</a:t>
                      </a:r>
                      <a:r>
                        <a:rPr lang="ru-RU" sz="900">
                          <a:effectLst/>
                        </a:rPr>
                        <a:t>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52378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21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15-19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</a:t>
                      </a:r>
                      <a:r>
                        <a:rPr lang="sv-SE" sz="900">
                          <a:effectLst/>
                        </a:rPr>
                        <a:t>,</a:t>
                      </a:r>
                      <a:r>
                        <a:rPr lang="ru-RU" sz="900">
                          <a:effectLst/>
                        </a:rPr>
                        <a:t>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52378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15-19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21</a:t>
                      </a:r>
                      <a:r>
                        <a:rPr lang="sv-SE" sz="900">
                          <a:effectLst/>
                        </a:rPr>
                        <a:t>,</a:t>
                      </a:r>
                      <a:r>
                        <a:rPr lang="ru-RU" sz="900">
                          <a:effectLst/>
                        </a:rPr>
                        <a:t>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52378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15-19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</a:t>
                      </a:r>
                      <a:r>
                        <a:rPr lang="sv-SE" sz="900">
                          <a:effectLst/>
                        </a:rPr>
                        <a:t>,</a:t>
                      </a:r>
                      <a:r>
                        <a:rPr lang="ru-RU" sz="900">
                          <a:effectLst/>
                        </a:rPr>
                        <a:t>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62105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24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</a:t>
                      </a:r>
                      <a:r>
                        <a:rPr lang="sv-SE" sz="900">
                          <a:effectLst/>
                        </a:rPr>
                        <a:t>,</a:t>
                      </a:r>
                      <a:r>
                        <a:rPr lang="ru-RU" sz="900">
                          <a:effectLst/>
                        </a:rPr>
                        <a:t>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62105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24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21</a:t>
                      </a:r>
                      <a:r>
                        <a:rPr lang="sv-SE" sz="900">
                          <a:effectLst/>
                        </a:rPr>
                        <a:t>,</a:t>
                      </a:r>
                      <a:r>
                        <a:rPr lang="ru-RU" sz="900">
                          <a:effectLst/>
                        </a:rPr>
                        <a:t>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62105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26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24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</a:t>
                      </a:r>
                      <a:r>
                        <a:rPr lang="sv-SE" sz="900">
                          <a:effectLst/>
                        </a:rPr>
                        <a:t>,</a:t>
                      </a:r>
                      <a:r>
                        <a:rPr lang="ru-RU" sz="900">
                          <a:effectLst/>
                        </a:rPr>
                        <a:t>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807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30629"/>
          </a:xfrm>
        </p:spPr>
        <p:txBody>
          <a:bodyPr>
            <a:noAutofit/>
          </a:bodyPr>
          <a:lstStyle/>
          <a:p>
            <a:pPr hangingPunct="0"/>
            <a:r>
              <a:rPr lang="ru-RU" sz="2000" b="1" dirty="0"/>
              <a:t>Зона сушки</a:t>
            </a:r>
            <a:endParaRPr lang="sv-SE" sz="2000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61</a:t>
            </a:fld>
            <a:endParaRPr lang="sv-SE"/>
          </a:p>
        </p:txBody>
      </p:sp>
      <p:graphicFrame>
        <p:nvGraphicFramePr>
          <p:cNvPr id="6" name="Tabel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913441"/>
              </p:ext>
            </p:extLst>
          </p:nvPr>
        </p:nvGraphicFramePr>
        <p:xfrm>
          <a:off x="1251475" y="461053"/>
          <a:ext cx="5738226" cy="4597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2889"/>
                <a:gridCol w="864096"/>
                <a:gridCol w="559614"/>
                <a:gridCol w="693180"/>
                <a:gridCol w="608268"/>
                <a:gridCol w="771683"/>
                <a:gridCol w="598121"/>
                <a:gridCol w="790375"/>
              </a:tblGrid>
              <a:tr h="336356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27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sv-SE" sz="10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24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23</a:t>
                      </a:r>
                      <a:r>
                        <a:rPr lang="sv-SE" sz="800">
                          <a:effectLst/>
                        </a:rPr>
                        <a:t>,</a:t>
                      </a:r>
                      <a:r>
                        <a:rPr lang="ru-RU" sz="800">
                          <a:effectLst/>
                        </a:rPr>
                        <a:t>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sv-SE" sz="800">
                        <a:effectLst/>
                        <a:latin typeface="Times New Roman"/>
                      </a:endParaRPr>
                    </a:p>
                  </a:txBody>
                  <a:tcPr marL="57676" marR="57676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28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21</a:t>
                      </a:r>
                      <a:r>
                        <a:rPr lang="sv-SE" sz="800">
                          <a:effectLst/>
                        </a:rPr>
                        <a:t>,</a:t>
                      </a:r>
                      <a:r>
                        <a:rPr lang="ru-RU" sz="800">
                          <a:effectLst/>
                        </a:rPr>
                        <a:t>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29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23,5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22</a:t>
                      </a:r>
                      <a:r>
                        <a:rPr lang="sv-SE" sz="800">
                          <a:effectLst/>
                        </a:rPr>
                        <a:t>,</a:t>
                      </a:r>
                      <a:r>
                        <a:rPr lang="ru-RU" sz="800">
                          <a:effectLst/>
                        </a:rPr>
                        <a:t>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30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21</a:t>
                      </a:r>
                      <a:r>
                        <a:rPr lang="sv-SE" sz="800">
                          <a:effectLst/>
                        </a:rPr>
                        <a:t>,</a:t>
                      </a:r>
                      <a:r>
                        <a:rPr lang="ru-RU" sz="800">
                          <a:effectLst/>
                        </a:rPr>
                        <a:t>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31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22</a:t>
                      </a:r>
                      <a:r>
                        <a:rPr lang="sv-SE" sz="800">
                          <a:effectLst/>
                        </a:rPr>
                        <a:t>,</a:t>
                      </a:r>
                      <a:r>
                        <a:rPr lang="ru-RU" sz="800">
                          <a:effectLst/>
                        </a:rPr>
                        <a:t>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32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Кольцо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33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Кольцо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34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Кольцо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Кольцо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36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Кольцо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37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23,0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23,0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23,0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</a:rPr>
                        <a:t>Кольцо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38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22,0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22,0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22,0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Кольцо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39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22,0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22,0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22</a:t>
                      </a:r>
                      <a:r>
                        <a:rPr lang="sv-SE" sz="800">
                          <a:effectLst/>
                        </a:rPr>
                        <a:t>,</a:t>
                      </a:r>
                      <a:r>
                        <a:rPr lang="ru-RU" sz="800">
                          <a:effectLst/>
                        </a:rPr>
                        <a:t>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Кладка в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23,0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23,0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22</a:t>
                      </a:r>
                      <a:r>
                        <a:rPr lang="sv-SE" sz="800">
                          <a:effectLst/>
                        </a:rPr>
                        <a:t>,</a:t>
                      </a:r>
                      <a:r>
                        <a:rPr lang="ru-RU" sz="800">
                          <a:effectLst/>
                        </a:rPr>
                        <a:t>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зоне сушки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41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</a:t>
                      </a:r>
                      <a:r>
                        <a:rPr lang="sv-SE" sz="800">
                          <a:effectLst/>
                        </a:rPr>
                        <a:t>.</a:t>
                      </a:r>
                      <a:r>
                        <a:rPr lang="ru-RU" sz="800">
                          <a:effectLst/>
                        </a:rPr>
                        <a:t>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в очень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42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</a:t>
                      </a:r>
                      <a:r>
                        <a:rPr lang="sv-SE" sz="800">
                          <a:effectLst/>
                        </a:rPr>
                        <a:t>,</a:t>
                      </a:r>
                      <a:r>
                        <a:rPr lang="ru-RU" sz="800">
                          <a:effectLst/>
                        </a:rPr>
                        <a:t>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хорошем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43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</a:t>
                      </a:r>
                      <a:r>
                        <a:rPr lang="sv-SE" sz="800">
                          <a:effectLst/>
                        </a:rPr>
                        <a:t>,</a:t>
                      </a:r>
                      <a:r>
                        <a:rPr lang="ru-RU" sz="800">
                          <a:effectLst/>
                        </a:rPr>
                        <a:t>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состоянии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358" marR="58358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44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</a:t>
                      </a:r>
                      <a:r>
                        <a:rPr lang="sv-SE" sz="800">
                          <a:effectLst/>
                        </a:rPr>
                        <a:t>,</a:t>
                      </a:r>
                      <a:r>
                        <a:rPr lang="ru-RU" sz="800">
                          <a:effectLst/>
                        </a:rPr>
                        <a:t>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Выглядит как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</a:t>
                      </a:r>
                      <a:r>
                        <a:rPr lang="sv-SE" sz="800">
                          <a:effectLst/>
                        </a:rPr>
                        <a:t>,</a:t>
                      </a:r>
                      <a:r>
                        <a:rPr lang="ru-RU" sz="800">
                          <a:effectLst/>
                        </a:rPr>
                        <a:t>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r>
                        <a:rPr lang="ru-RU" sz="800" dirty="0" smtClean="0">
                          <a:effectLst/>
                        </a:rPr>
                        <a:t>новая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46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</a:t>
                      </a:r>
                      <a:r>
                        <a:rPr lang="sv-SE" sz="800">
                          <a:effectLst/>
                        </a:rPr>
                        <a:t>,</a:t>
                      </a:r>
                      <a:r>
                        <a:rPr lang="ru-RU" sz="800">
                          <a:effectLst/>
                        </a:rPr>
                        <a:t>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47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</a:t>
                      </a:r>
                      <a:r>
                        <a:rPr lang="sv-SE" sz="800">
                          <a:effectLst/>
                        </a:rPr>
                        <a:t>,</a:t>
                      </a:r>
                      <a:r>
                        <a:rPr lang="ru-RU" sz="800">
                          <a:effectLst/>
                        </a:rPr>
                        <a:t>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48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</a:t>
                      </a:r>
                      <a:r>
                        <a:rPr lang="sv-SE" sz="800">
                          <a:effectLst/>
                        </a:rPr>
                        <a:t>,</a:t>
                      </a:r>
                      <a:r>
                        <a:rPr lang="ru-RU" sz="800">
                          <a:effectLst/>
                        </a:rPr>
                        <a:t>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49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24</a:t>
                      </a:r>
                      <a:r>
                        <a:rPr lang="sv-SE" sz="800" dirty="0">
                          <a:effectLst/>
                        </a:rPr>
                        <a:t>,</a:t>
                      </a:r>
                      <a:r>
                        <a:rPr lang="ru-RU" sz="800" dirty="0">
                          <a:effectLst/>
                        </a:rPr>
                        <a:t>5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</a:t>
                      </a:r>
                      <a:r>
                        <a:rPr lang="sv-SE" sz="800">
                          <a:effectLst/>
                        </a:rPr>
                        <a:t>,</a:t>
                      </a:r>
                      <a:r>
                        <a:rPr lang="ru-RU" sz="800">
                          <a:effectLst/>
                        </a:rPr>
                        <a:t>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51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18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</a:t>
                      </a:r>
                      <a:r>
                        <a:rPr lang="sv-SE" sz="800">
                          <a:effectLst/>
                        </a:rPr>
                        <a:t>,</a:t>
                      </a:r>
                      <a:r>
                        <a:rPr lang="ru-RU" sz="800">
                          <a:effectLst/>
                        </a:rPr>
                        <a:t>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52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18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</a:t>
                      </a:r>
                      <a:r>
                        <a:rPr lang="sv-SE" sz="800">
                          <a:effectLst/>
                        </a:rPr>
                        <a:t>,</a:t>
                      </a:r>
                      <a:r>
                        <a:rPr lang="ru-RU" sz="800">
                          <a:effectLst/>
                        </a:rPr>
                        <a:t>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53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18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</a:t>
                      </a:r>
                      <a:r>
                        <a:rPr lang="sv-SE" sz="800">
                          <a:effectLst/>
                        </a:rPr>
                        <a:t>,</a:t>
                      </a:r>
                      <a:r>
                        <a:rPr lang="ru-RU" sz="800">
                          <a:effectLst/>
                        </a:rPr>
                        <a:t>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54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18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Новая кладка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</a:t>
                      </a:r>
                      <a:r>
                        <a:rPr lang="sv-SE" sz="800">
                          <a:effectLst/>
                        </a:rPr>
                        <a:t>,</a:t>
                      </a:r>
                      <a:r>
                        <a:rPr lang="ru-RU" sz="800">
                          <a:effectLst/>
                        </a:rPr>
                        <a:t>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</a:tr>
              <a:tr h="152201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55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sv-SE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sv-SE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76" marR="57676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744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Группа Илим, Филиал в Коряжме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62</a:t>
            </a:fld>
            <a:endParaRPr lang="sv-SE"/>
          </a:p>
        </p:txBody>
      </p:sp>
      <p:sp>
        <p:nvSpPr>
          <p:cNvPr id="6" name="Rektangel 5"/>
          <p:cNvSpPr/>
          <p:nvPr/>
        </p:nvSpPr>
        <p:spPr>
          <a:xfrm>
            <a:off x="493890" y="1202986"/>
            <a:ext cx="7772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ИРП</a:t>
            </a:r>
            <a:r>
              <a:rPr lang="en-US" sz="2400" b="1" dirty="0" smtClean="0">
                <a:solidFill>
                  <a:schemeClr val="tx2"/>
                </a:solidFill>
              </a:rPr>
              <a:t>#3,</a:t>
            </a:r>
            <a:r>
              <a:rPr lang="en-US" sz="2400" dirty="0" smtClean="0">
                <a:solidFill>
                  <a:schemeClr val="tx2"/>
                </a:solidFill>
              </a:rPr>
              <a:t> ø 3,6</a:t>
            </a:r>
            <a:r>
              <a:rPr lang="ru-RU" sz="2400" dirty="0" smtClean="0">
                <a:solidFill>
                  <a:schemeClr val="tx2"/>
                </a:solidFill>
              </a:rPr>
              <a:t>м</a:t>
            </a:r>
            <a:r>
              <a:rPr lang="en-US" sz="2400" dirty="0" smtClean="0">
                <a:solidFill>
                  <a:schemeClr val="tx2"/>
                </a:solidFill>
              </a:rPr>
              <a:t>, </a:t>
            </a:r>
            <a:r>
              <a:rPr lang="ru-RU" sz="2400" dirty="0" smtClean="0">
                <a:solidFill>
                  <a:schemeClr val="tx2"/>
                </a:solidFill>
              </a:rPr>
              <a:t>длина </a:t>
            </a:r>
            <a:r>
              <a:rPr lang="en-US" sz="2400" dirty="0" smtClean="0">
                <a:solidFill>
                  <a:schemeClr val="tx2"/>
                </a:solidFill>
              </a:rPr>
              <a:t>110</a:t>
            </a:r>
            <a:r>
              <a:rPr lang="ru-RU" sz="2400" dirty="0" smtClean="0">
                <a:solidFill>
                  <a:schemeClr val="tx2"/>
                </a:solidFill>
              </a:rPr>
              <a:t>м</a:t>
            </a:r>
            <a:r>
              <a:rPr lang="en-US" sz="2400" dirty="0" smtClean="0">
                <a:solidFill>
                  <a:schemeClr val="tx2"/>
                </a:solidFill>
              </a:rPr>
              <a:t>.</a:t>
            </a:r>
            <a:endParaRPr lang="sv-SE" sz="2400" dirty="0">
              <a:solidFill>
                <a:schemeClr val="tx2"/>
              </a:solidFill>
            </a:endParaRPr>
          </a:p>
          <a:p>
            <a:r>
              <a:rPr lang="ru-RU" sz="2400" dirty="0" smtClean="0">
                <a:solidFill>
                  <a:schemeClr val="tx2"/>
                </a:solidFill>
              </a:rPr>
              <a:t>Производство</a:t>
            </a:r>
            <a:r>
              <a:rPr lang="en-US" sz="2400" dirty="0" smtClean="0">
                <a:solidFill>
                  <a:schemeClr val="tx2"/>
                </a:solidFill>
              </a:rPr>
              <a:t>: </a:t>
            </a:r>
            <a:r>
              <a:rPr lang="ru-RU" sz="2400" dirty="0" smtClean="0">
                <a:solidFill>
                  <a:schemeClr val="tx2"/>
                </a:solidFill>
              </a:rPr>
              <a:t>Волга </a:t>
            </a:r>
            <a:r>
              <a:rPr lang="ru-RU" sz="2400" dirty="0" err="1" smtClean="0">
                <a:solidFill>
                  <a:schemeClr val="tx2"/>
                </a:solidFill>
              </a:rPr>
              <a:t>Цеммаш</a:t>
            </a:r>
            <a:r>
              <a:rPr lang="en-US" sz="2400" dirty="0" smtClean="0">
                <a:solidFill>
                  <a:schemeClr val="tx2"/>
                </a:solidFill>
              </a:rPr>
              <a:t>, </a:t>
            </a:r>
            <a:r>
              <a:rPr lang="ru-RU" sz="2400" dirty="0" smtClean="0">
                <a:solidFill>
                  <a:schemeClr val="tx2"/>
                </a:solidFill>
              </a:rPr>
              <a:t>модернизация </a:t>
            </a:r>
            <a:r>
              <a:rPr lang="en-US" sz="2400" dirty="0" smtClean="0">
                <a:solidFill>
                  <a:schemeClr val="tx2"/>
                </a:solidFill>
              </a:rPr>
              <a:t>2012 </a:t>
            </a:r>
            <a:r>
              <a:rPr lang="ru-RU" sz="2400" dirty="0" smtClean="0">
                <a:solidFill>
                  <a:schemeClr val="tx2"/>
                </a:solidFill>
              </a:rPr>
              <a:t>выполнена </a:t>
            </a:r>
            <a:r>
              <a:rPr lang="en-US" sz="2400" dirty="0" err="1" smtClean="0">
                <a:solidFill>
                  <a:schemeClr val="tx2"/>
                </a:solidFill>
              </a:rPr>
              <a:t>Andritz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OY</a:t>
            </a:r>
            <a:endParaRPr lang="sv-SE" sz="2400" dirty="0">
              <a:solidFill>
                <a:schemeClr val="tx2"/>
              </a:solidFill>
            </a:endParaRPr>
          </a:p>
          <a:p>
            <a:r>
              <a:rPr lang="ru-RU" sz="2400" dirty="0" smtClean="0">
                <a:solidFill>
                  <a:schemeClr val="tx2"/>
                </a:solidFill>
              </a:rPr>
              <a:t>Производительность</a:t>
            </a:r>
            <a:r>
              <a:rPr lang="en-US" sz="2400" dirty="0" smtClean="0">
                <a:solidFill>
                  <a:schemeClr val="tx2"/>
                </a:solidFill>
              </a:rPr>
              <a:t>: </a:t>
            </a:r>
            <a:r>
              <a:rPr lang="en-US" sz="2400" dirty="0">
                <a:solidFill>
                  <a:schemeClr val="tx2"/>
                </a:solidFill>
              </a:rPr>
              <a:t>420 </a:t>
            </a:r>
            <a:r>
              <a:rPr lang="ru-RU" sz="2400" dirty="0" err="1" smtClean="0">
                <a:solidFill>
                  <a:schemeClr val="tx2"/>
                </a:solidFill>
              </a:rPr>
              <a:t>тн</a:t>
            </a:r>
            <a:r>
              <a:rPr lang="en-US" sz="2400" dirty="0" smtClean="0">
                <a:solidFill>
                  <a:schemeClr val="tx2"/>
                </a:solidFill>
              </a:rPr>
              <a:t>/</a:t>
            </a:r>
            <a:r>
              <a:rPr lang="ru-RU" sz="2400" dirty="0" smtClean="0">
                <a:solidFill>
                  <a:schemeClr val="tx2"/>
                </a:solidFill>
              </a:rPr>
              <a:t>сутки</a:t>
            </a:r>
            <a:endParaRPr lang="sv-SE" sz="2400" dirty="0" smtClean="0">
              <a:solidFill>
                <a:schemeClr val="tx2"/>
              </a:solidFill>
            </a:endParaRPr>
          </a:p>
          <a:p>
            <a:endParaRPr lang="sv-SE" sz="2400" dirty="0">
              <a:solidFill>
                <a:schemeClr val="tx2"/>
              </a:solidFill>
            </a:endParaRPr>
          </a:p>
          <a:p>
            <a:r>
              <a:rPr lang="ru-RU" sz="2400" b="1" dirty="0">
                <a:solidFill>
                  <a:schemeClr val="tx2"/>
                </a:solidFill>
              </a:rPr>
              <a:t>ИРП</a:t>
            </a:r>
            <a:r>
              <a:rPr lang="en-US" sz="2400" b="1" dirty="0">
                <a:solidFill>
                  <a:schemeClr val="tx2"/>
                </a:solidFill>
              </a:rPr>
              <a:t> #4,</a:t>
            </a:r>
            <a:r>
              <a:rPr lang="en-US" sz="2400" dirty="0">
                <a:solidFill>
                  <a:schemeClr val="tx2"/>
                </a:solidFill>
              </a:rPr>
              <a:t> ø 3,0</a:t>
            </a:r>
            <a:r>
              <a:rPr lang="ru-RU" sz="2400" dirty="0">
                <a:solidFill>
                  <a:schemeClr val="tx2"/>
                </a:solidFill>
              </a:rPr>
              <a:t>м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ru-RU" sz="2400" dirty="0">
                <a:solidFill>
                  <a:schemeClr val="tx2"/>
                </a:solidFill>
              </a:rPr>
              <a:t>длина </a:t>
            </a:r>
            <a:r>
              <a:rPr lang="en-US" sz="2400" dirty="0">
                <a:solidFill>
                  <a:schemeClr val="tx2"/>
                </a:solidFill>
              </a:rPr>
              <a:t>90</a:t>
            </a:r>
            <a:r>
              <a:rPr lang="ru-RU" sz="2400" dirty="0">
                <a:solidFill>
                  <a:schemeClr val="tx2"/>
                </a:solidFill>
              </a:rPr>
              <a:t> м</a:t>
            </a:r>
            <a:r>
              <a:rPr lang="en-US" sz="2400" dirty="0">
                <a:solidFill>
                  <a:schemeClr val="tx2"/>
                </a:solidFill>
              </a:rPr>
              <a:t>.</a:t>
            </a:r>
            <a:endParaRPr lang="sv-SE" sz="2400" dirty="0">
              <a:solidFill>
                <a:schemeClr val="tx2"/>
              </a:solidFill>
            </a:endParaRPr>
          </a:p>
          <a:p>
            <a:r>
              <a:rPr lang="ru-RU" sz="2400" dirty="0">
                <a:solidFill>
                  <a:schemeClr val="tx2"/>
                </a:solidFill>
              </a:rPr>
              <a:t>Производство</a:t>
            </a:r>
            <a:r>
              <a:rPr lang="en-US" sz="2400" dirty="0">
                <a:solidFill>
                  <a:schemeClr val="tx2"/>
                </a:solidFill>
              </a:rPr>
              <a:t>: </a:t>
            </a:r>
            <a:r>
              <a:rPr lang="ru-RU" sz="2400" dirty="0">
                <a:solidFill>
                  <a:schemeClr val="tx2"/>
                </a:solidFill>
              </a:rPr>
              <a:t>Волга Цеммаш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ru-RU" sz="2400" dirty="0">
                <a:solidFill>
                  <a:schemeClr val="tx2"/>
                </a:solidFill>
              </a:rPr>
              <a:t>модернизация </a:t>
            </a:r>
            <a:r>
              <a:rPr lang="en-US" sz="2400" dirty="0">
                <a:solidFill>
                  <a:schemeClr val="tx2"/>
                </a:solidFill>
              </a:rPr>
              <a:t>2012 </a:t>
            </a:r>
            <a:r>
              <a:rPr lang="ru-RU" sz="2400" dirty="0">
                <a:solidFill>
                  <a:schemeClr val="tx2"/>
                </a:solidFill>
              </a:rPr>
              <a:t>выполнена </a:t>
            </a:r>
            <a:r>
              <a:rPr lang="en-US" sz="2400" dirty="0" err="1">
                <a:solidFill>
                  <a:schemeClr val="tx2"/>
                </a:solidFill>
              </a:rPr>
              <a:t>Andritz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OY</a:t>
            </a:r>
            <a:endParaRPr lang="sv-SE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63</a:t>
            </a:fld>
            <a:endParaRPr lang="sv-SE"/>
          </a:p>
        </p:txBody>
      </p:sp>
      <p:sp>
        <p:nvSpPr>
          <p:cNvPr id="5" name="Rektangel 4"/>
          <p:cNvSpPr/>
          <p:nvPr/>
        </p:nvSpPr>
        <p:spPr>
          <a:xfrm>
            <a:off x="493890" y="404664"/>
            <a:ext cx="7772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Проект</a:t>
            </a:r>
            <a:r>
              <a:rPr lang="en-GB" sz="2400" dirty="0" smtClean="0">
                <a:solidFill>
                  <a:schemeClr val="tx2"/>
                </a:solidFill>
              </a:rPr>
              <a:t>: </a:t>
            </a:r>
            <a:r>
              <a:rPr lang="ru-RU" sz="2400" dirty="0" smtClean="0">
                <a:solidFill>
                  <a:schemeClr val="tx2"/>
                </a:solidFill>
              </a:rPr>
              <a:t>Модернизация</a:t>
            </a:r>
            <a:r>
              <a:rPr lang="en-GB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 smtClean="0">
                <a:solidFill>
                  <a:schemeClr val="tx2"/>
                </a:solidFill>
              </a:rPr>
              <a:t>ИРП</a:t>
            </a:r>
            <a:r>
              <a:rPr lang="en-GB" sz="2400" dirty="0" smtClean="0">
                <a:solidFill>
                  <a:schemeClr val="tx2"/>
                </a:solidFill>
              </a:rPr>
              <a:t> </a:t>
            </a:r>
            <a:r>
              <a:rPr lang="en-GB" sz="2400" dirty="0">
                <a:solidFill>
                  <a:schemeClr val="tx2"/>
                </a:solidFill>
              </a:rPr>
              <a:t>#3 </a:t>
            </a:r>
            <a:r>
              <a:rPr lang="ru-RU" sz="2400" dirty="0" smtClean="0">
                <a:solidFill>
                  <a:schemeClr val="tx2"/>
                </a:solidFill>
              </a:rPr>
              <a:t>и</a:t>
            </a:r>
            <a:r>
              <a:rPr lang="en-GB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 smtClean="0">
                <a:solidFill>
                  <a:schemeClr val="tx2"/>
                </a:solidFill>
              </a:rPr>
              <a:t>ИРП</a:t>
            </a:r>
            <a:r>
              <a:rPr lang="en-GB" sz="2400" dirty="0" smtClean="0">
                <a:solidFill>
                  <a:schemeClr val="tx2"/>
                </a:solidFill>
              </a:rPr>
              <a:t> </a:t>
            </a:r>
            <a:r>
              <a:rPr lang="en-GB" sz="2400" dirty="0">
                <a:solidFill>
                  <a:schemeClr val="tx2"/>
                </a:solidFill>
              </a:rPr>
              <a:t>#</a:t>
            </a:r>
            <a:r>
              <a:rPr lang="en-GB" sz="2400" dirty="0" smtClean="0">
                <a:solidFill>
                  <a:schemeClr val="tx2"/>
                </a:solidFill>
              </a:rPr>
              <a:t>4 (2012). </a:t>
            </a:r>
            <a:endParaRPr lang="sv-SE" sz="2400" dirty="0">
              <a:solidFill>
                <a:schemeClr val="tx2"/>
              </a:solidFill>
            </a:endParaRPr>
          </a:p>
          <a:p>
            <a:endParaRPr lang="en-GB" sz="2400" dirty="0" smtClean="0">
              <a:solidFill>
                <a:schemeClr val="tx2"/>
              </a:solidFill>
            </a:endParaRPr>
          </a:p>
          <a:p>
            <a:r>
              <a:rPr lang="ru-RU" sz="2400" dirty="0" smtClean="0">
                <a:solidFill>
                  <a:schemeClr val="tx2"/>
                </a:solidFill>
              </a:rPr>
              <a:t>Цели</a:t>
            </a:r>
            <a:r>
              <a:rPr lang="en-GB" sz="2400" dirty="0" smtClean="0">
                <a:solidFill>
                  <a:schemeClr val="tx2"/>
                </a:solidFill>
              </a:rPr>
              <a:t>: </a:t>
            </a:r>
            <a:r>
              <a:rPr lang="ru-RU" sz="2400" dirty="0" smtClean="0">
                <a:solidFill>
                  <a:schemeClr val="tx2"/>
                </a:solidFill>
              </a:rPr>
              <a:t>сокращенный срок монтажных работ и энергосбережение</a:t>
            </a:r>
            <a:r>
              <a:rPr lang="en-GB" sz="2400" dirty="0" smtClean="0">
                <a:solidFill>
                  <a:schemeClr val="tx2"/>
                </a:solidFill>
              </a:rPr>
              <a:t>.</a:t>
            </a:r>
          </a:p>
          <a:p>
            <a:endParaRPr lang="en-GB" sz="2400" dirty="0">
              <a:solidFill>
                <a:schemeClr val="tx2"/>
              </a:solidFill>
            </a:endParaRPr>
          </a:p>
          <a:p>
            <a:r>
              <a:rPr lang="ru-RU" sz="2400" dirty="0">
                <a:solidFill>
                  <a:schemeClr val="tx2"/>
                </a:solidFill>
              </a:rPr>
              <a:t>Срок проведения работ </a:t>
            </a:r>
            <a:r>
              <a:rPr lang="en-GB" sz="2400" dirty="0">
                <a:solidFill>
                  <a:schemeClr val="tx2"/>
                </a:solidFill>
              </a:rPr>
              <a:t>18 </a:t>
            </a:r>
            <a:r>
              <a:rPr lang="ru-RU" sz="2400" dirty="0">
                <a:solidFill>
                  <a:schemeClr val="tx2"/>
                </a:solidFill>
              </a:rPr>
              <a:t>дней</a:t>
            </a:r>
            <a:endParaRPr lang="en-GB" sz="2400" dirty="0">
              <a:solidFill>
                <a:schemeClr val="tx2"/>
              </a:solidFill>
            </a:endParaRPr>
          </a:p>
          <a:p>
            <a:r>
              <a:rPr lang="ru-RU" sz="2400" dirty="0">
                <a:solidFill>
                  <a:schemeClr val="tx2"/>
                </a:solidFill>
              </a:rPr>
              <a:t>Снижение затрат – ок </a:t>
            </a:r>
            <a:r>
              <a:rPr lang="en-GB" sz="2400" dirty="0">
                <a:solidFill>
                  <a:schemeClr val="tx2"/>
                </a:solidFill>
              </a:rPr>
              <a:t>40</a:t>
            </a:r>
            <a:r>
              <a:rPr lang="en-GB" sz="2400" dirty="0" smtClean="0">
                <a:solidFill>
                  <a:schemeClr val="tx2"/>
                </a:solidFill>
              </a:rPr>
              <a:t>%.</a:t>
            </a:r>
          </a:p>
          <a:p>
            <a:endParaRPr lang="en-GB" sz="2400" dirty="0">
              <a:solidFill>
                <a:schemeClr val="tx2"/>
              </a:solidFill>
            </a:endParaRPr>
          </a:p>
          <a:p>
            <a:r>
              <a:rPr lang="ru-RU" sz="2400" dirty="0">
                <a:solidFill>
                  <a:schemeClr val="tx2"/>
                </a:solidFill>
              </a:rPr>
              <a:t>Инспекция после </a:t>
            </a:r>
            <a:r>
              <a:rPr lang="en-GB" sz="2400" dirty="0">
                <a:solidFill>
                  <a:schemeClr val="tx2"/>
                </a:solidFill>
              </a:rPr>
              <a:t>2 </a:t>
            </a:r>
            <a:r>
              <a:rPr lang="ru-RU" sz="2400" dirty="0">
                <a:solidFill>
                  <a:schemeClr val="tx2"/>
                </a:solidFill>
              </a:rPr>
              <a:t>лет эксплуатации</a:t>
            </a:r>
            <a:r>
              <a:rPr lang="en-GB" sz="2400" dirty="0">
                <a:solidFill>
                  <a:schemeClr val="tx2"/>
                </a:solidFill>
              </a:rPr>
              <a:t>: </a:t>
            </a:r>
            <a:r>
              <a:rPr lang="ru-RU" sz="2400" dirty="0">
                <a:solidFill>
                  <a:schemeClr val="tx2"/>
                </a:solidFill>
              </a:rPr>
              <a:t>кладка как новая в обеих печах</a:t>
            </a:r>
            <a:r>
              <a:rPr lang="en-GB" sz="2400" dirty="0" smtClean="0">
                <a:solidFill>
                  <a:schemeClr val="tx2"/>
                </a:solidFill>
              </a:rPr>
              <a:t>.</a:t>
            </a:r>
            <a:endParaRPr lang="sv-SE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7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35665" y="0"/>
            <a:ext cx="8229600" cy="857250"/>
          </a:xfrm>
        </p:spPr>
        <p:txBody>
          <a:bodyPr>
            <a:normAutofit/>
          </a:bodyPr>
          <a:lstStyle/>
          <a:p>
            <a:r>
              <a:rPr lang="ru-RU" sz="2400" b="1" dirty="0"/>
              <a:t>Дизайн ИРП</a:t>
            </a:r>
            <a:r>
              <a:rPr lang="en-US" sz="2400" b="1" dirty="0"/>
              <a:t> #3</a:t>
            </a:r>
            <a:r>
              <a:rPr lang="en-US" sz="2400" dirty="0"/>
              <a:t>.</a:t>
            </a:r>
            <a:endParaRPr lang="sv-SE" sz="24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64</a:t>
            </a:fld>
            <a:endParaRPr lang="sv-SE"/>
          </a:p>
        </p:txBody>
      </p:sp>
      <p:sp>
        <p:nvSpPr>
          <p:cNvPr id="7" name="Rektangel 6"/>
          <p:cNvSpPr/>
          <p:nvPr/>
        </p:nvSpPr>
        <p:spPr>
          <a:xfrm>
            <a:off x="162044" y="649910"/>
            <a:ext cx="8981955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tx2"/>
                </a:solidFill>
              </a:rPr>
              <a:t>Порог/ зоны разгрузки и разгрузочное кольцо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</a:p>
          <a:p>
            <a:r>
              <a:rPr lang="ru-RU" sz="1600" dirty="0">
                <a:solidFill>
                  <a:schemeClr val="tx2"/>
                </a:solidFill>
              </a:rPr>
              <a:t>Щелочестойкий огнеупор с низким содержанием цемента</a:t>
            </a:r>
            <a:r>
              <a:rPr lang="en-US" sz="1600" dirty="0">
                <a:solidFill>
                  <a:schemeClr val="tx2"/>
                </a:solidFill>
              </a:rPr>
              <a:t>+ 2% </a:t>
            </a:r>
            <a:r>
              <a:rPr lang="ru-RU" sz="1600" dirty="0">
                <a:solidFill>
                  <a:schemeClr val="tx2"/>
                </a:solidFill>
              </a:rPr>
              <a:t>стальное волокно</a:t>
            </a:r>
            <a:r>
              <a:rPr lang="en-US" sz="1600" dirty="0">
                <a:solidFill>
                  <a:schemeClr val="tx2"/>
                </a:solidFill>
              </a:rPr>
              <a:t>.</a:t>
            </a:r>
            <a:endParaRPr lang="sv-SE" sz="1600" dirty="0">
              <a:solidFill>
                <a:schemeClr val="tx2"/>
              </a:solidFill>
            </a:endParaRPr>
          </a:p>
          <a:p>
            <a:r>
              <a:rPr lang="ru-RU" sz="1600" b="1" i="1" dirty="0" smtClean="0">
                <a:solidFill>
                  <a:schemeClr val="tx2"/>
                </a:solidFill>
              </a:rPr>
              <a:t>Зона обжига</a:t>
            </a:r>
            <a:endParaRPr lang="en-US" sz="1600" b="1" i="1" dirty="0" smtClean="0">
              <a:solidFill>
                <a:schemeClr val="tx2"/>
              </a:solidFill>
            </a:endParaRPr>
          </a:p>
          <a:p>
            <a:r>
              <a:rPr lang="ru-RU" sz="1600" dirty="0" smtClean="0">
                <a:solidFill>
                  <a:schemeClr val="tx2"/>
                </a:solidFill>
              </a:rPr>
              <a:t>Облицовочный слой</a:t>
            </a:r>
            <a:r>
              <a:rPr lang="en-US" sz="1600" dirty="0" smtClean="0">
                <a:solidFill>
                  <a:schemeClr val="tx2"/>
                </a:solidFill>
              </a:rPr>
              <a:t>, </a:t>
            </a:r>
            <a:r>
              <a:rPr lang="ru-RU" sz="1600" dirty="0" smtClean="0">
                <a:solidFill>
                  <a:schemeClr val="tx2"/>
                </a:solidFill>
              </a:rPr>
              <a:t>андалузитовый кирпич</a:t>
            </a:r>
            <a:r>
              <a:rPr lang="en-US" sz="1600" dirty="0" smtClean="0">
                <a:solidFill>
                  <a:schemeClr val="tx2"/>
                </a:solidFill>
              </a:rPr>
              <a:t> (</a:t>
            </a:r>
            <a:r>
              <a:rPr lang="en-US" sz="1600" dirty="0">
                <a:solidFill>
                  <a:schemeClr val="tx2"/>
                </a:solidFill>
              </a:rPr>
              <a:t>t=200mm), </a:t>
            </a:r>
            <a:r>
              <a:rPr lang="ru-RU" sz="1600" dirty="0" smtClean="0">
                <a:solidFill>
                  <a:schemeClr val="tx2"/>
                </a:solidFill>
              </a:rPr>
              <a:t>изоляционный слой – </a:t>
            </a:r>
            <a:r>
              <a:rPr lang="ru-RU" sz="1600" dirty="0" err="1" smtClean="0">
                <a:solidFill>
                  <a:schemeClr val="tx2"/>
                </a:solidFill>
              </a:rPr>
              <a:t>молеровый</a:t>
            </a:r>
            <a:r>
              <a:rPr lang="ru-RU" sz="1600" dirty="0" smtClean="0">
                <a:solidFill>
                  <a:schemeClr val="tx2"/>
                </a:solidFill>
              </a:rPr>
              <a:t> кирпич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>
                <a:solidFill>
                  <a:schemeClr val="tx2"/>
                </a:solidFill>
              </a:rPr>
              <a:t>(t=38mm) </a:t>
            </a:r>
            <a:endParaRPr lang="en-US" sz="1600" dirty="0" smtClean="0">
              <a:solidFill>
                <a:schemeClr val="tx2"/>
              </a:solidFill>
            </a:endParaRPr>
          </a:p>
          <a:p>
            <a:r>
              <a:rPr lang="ru-RU" sz="1600" b="1" i="1" dirty="0">
                <a:solidFill>
                  <a:schemeClr val="tx2"/>
                </a:solidFill>
              </a:rPr>
              <a:t>Зона сушки</a:t>
            </a:r>
            <a:endParaRPr lang="en-US" sz="1600" b="1" i="1" dirty="0">
              <a:solidFill>
                <a:schemeClr val="tx2"/>
              </a:solidFill>
            </a:endParaRPr>
          </a:p>
          <a:p>
            <a:r>
              <a:rPr lang="ru-RU" sz="1600" dirty="0">
                <a:solidFill>
                  <a:schemeClr val="tx2"/>
                </a:solidFill>
              </a:rPr>
              <a:t>Облицовочный слой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ru-RU" sz="1600" dirty="0">
                <a:solidFill>
                  <a:schemeClr val="tx2"/>
                </a:solidFill>
              </a:rPr>
              <a:t>шамотный кирпич</a:t>
            </a:r>
            <a:r>
              <a:rPr lang="en-US" sz="1600" dirty="0">
                <a:solidFill>
                  <a:schemeClr val="tx2"/>
                </a:solidFill>
              </a:rPr>
              <a:t> (t=180mm), </a:t>
            </a:r>
            <a:r>
              <a:rPr lang="ru-RU" sz="1600" dirty="0">
                <a:solidFill>
                  <a:schemeClr val="tx2"/>
                </a:solidFill>
              </a:rPr>
              <a:t>изоляционный слой – молеровый кирпич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(t=64mm</a:t>
            </a:r>
            <a:r>
              <a:rPr lang="en-US" sz="1600" dirty="0">
                <a:solidFill>
                  <a:schemeClr val="tx2"/>
                </a:solidFill>
              </a:rPr>
              <a:t>)</a:t>
            </a:r>
          </a:p>
          <a:p>
            <a:r>
              <a:rPr lang="ru-RU" sz="1600" b="1" i="1" dirty="0">
                <a:solidFill>
                  <a:schemeClr val="tx2"/>
                </a:solidFill>
              </a:rPr>
              <a:t>Зона загрузки</a:t>
            </a:r>
            <a:endParaRPr lang="en-US" sz="1600" b="1" i="1" dirty="0">
              <a:solidFill>
                <a:schemeClr val="tx2"/>
              </a:solidFill>
            </a:endParaRPr>
          </a:p>
          <a:p>
            <a:r>
              <a:rPr lang="ru-RU" sz="1600" dirty="0">
                <a:solidFill>
                  <a:schemeClr val="tx2"/>
                </a:solidFill>
              </a:rPr>
              <a:t>Щелочестойкий огнеупор с низким содержанием цемента</a:t>
            </a:r>
            <a:r>
              <a:rPr lang="en-US" sz="1600" dirty="0">
                <a:solidFill>
                  <a:schemeClr val="tx2"/>
                </a:solidFill>
              </a:rPr>
              <a:t>+ 2% </a:t>
            </a:r>
            <a:r>
              <a:rPr lang="ru-RU" sz="1600" dirty="0">
                <a:solidFill>
                  <a:schemeClr val="tx2"/>
                </a:solidFill>
              </a:rPr>
              <a:t>стальное волокно</a:t>
            </a:r>
            <a:r>
              <a:rPr lang="en-US" sz="1600" dirty="0" smtClean="0">
                <a:solidFill>
                  <a:schemeClr val="tx2"/>
                </a:solidFill>
              </a:rPr>
              <a:t>.</a:t>
            </a:r>
          </a:p>
          <a:p>
            <a:r>
              <a:rPr lang="ru-RU" sz="1600" b="1" i="1" dirty="0">
                <a:solidFill>
                  <a:schemeClr val="tx2"/>
                </a:solidFill>
              </a:rPr>
              <a:t>Загрузочная головка и дымоход</a:t>
            </a:r>
            <a:endParaRPr lang="en-US" sz="1600" b="1" i="1" dirty="0">
              <a:solidFill>
                <a:schemeClr val="tx2"/>
              </a:solidFill>
            </a:endParaRPr>
          </a:p>
          <a:p>
            <a:r>
              <a:rPr lang="ru-RU" sz="1600" dirty="0">
                <a:solidFill>
                  <a:schemeClr val="tx2"/>
                </a:solidFill>
              </a:rPr>
              <a:t>Щелочестойкий огнеупор с низким содержанием цемента</a:t>
            </a:r>
            <a:r>
              <a:rPr lang="en-US" sz="1600" dirty="0">
                <a:solidFill>
                  <a:schemeClr val="tx2"/>
                </a:solidFill>
              </a:rPr>
              <a:t>+ 2% </a:t>
            </a:r>
            <a:r>
              <a:rPr lang="ru-RU" sz="1600" dirty="0">
                <a:solidFill>
                  <a:schemeClr val="tx2"/>
                </a:solidFill>
              </a:rPr>
              <a:t>стальное волокно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ru-RU" sz="1600" dirty="0">
                <a:solidFill>
                  <a:schemeClr val="tx2"/>
                </a:solidFill>
              </a:rPr>
              <a:t>изоляционный плиты из силиката кальция</a:t>
            </a:r>
            <a:r>
              <a:rPr lang="en-US" sz="1600" dirty="0">
                <a:solidFill>
                  <a:schemeClr val="tx2"/>
                </a:solidFill>
              </a:rPr>
              <a:t> (t=25mm</a:t>
            </a:r>
            <a:r>
              <a:rPr lang="en-US" sz="1600" dirty="0" smtClean="0">
                <a:solidFill>
                  <a:schemeClr val="tx2"/>
                </a:solidFill>
              </a:rPr>
              <a:t>)</a:t>
            </a:r>
          </a:p>
          <a:p>
            <a:r>
              <a:rPr lang="ru-RU" sz="1600" b="1" i="1" dirty="0">
                <a:solidFill>
                  <a:schemeClr val="tx2"/>
                </a:solidFill>
              </a:rPr>
              <a:t>Горячий оголовок</a:t>
            </a:r>
            <a:endParaRPr lang="en-US" sz="1600" b="1" i="1" dirty="0">
              <a:solidFill>
                <a:schemeClr val="tx2"/>
              </a:solidFill>
            </a:endParaRPr>
          </a:p>
          <a:p>
            <a:r>
              <a:rPr lang="ru-RU" sz="1600" dirty="0">
                <a:solidFill>
                  <a:schemeClr val="tx2"/>
                </a:solidFill>
              </a:rPr>
              <a:t>Щелочестойкий огнеупор с низким содержанием цемента</a:t>
            </a:r>
            <a:r>
              <a:rPr lang="en-US" sz="1600" dirty="0">
                <a:solidFill>
                  <a:schemeClr val="tx2"/>
                </a:solidFill>
              </a:rPr>
              <a:t>+ 2% </a:t>
            </a:r>
            <a:r>
              <a:rPr lang="ru-RU" sz="1600" dirty="0">
                <a:solidFill>
                  <a:schemeClr val="tx2"/>
                </a:solidFill>
              </a:rPr>
              <a:t>стальное волокно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ru-RU" sz="1600" dirty="0">
                <a:solidFill>
                  <a:schemeClr val="tx2"/>
                </a:solidFill>
              </a:rPr>
              <a:t>изоляционный плиты из силиката кальция </a:t>
            </a:r>
            <a:r>
              <a:rPr lang="en-US" sz="1600" dirty="0">
                <a:solidFill>
                  <a:schemeClr val="tx2"/>
                </a:solidFill>
              </a:rPr>
              <a:t>(t=75/100mm)</a:t>
            </a:r>
            <a:endParaRPr lang="sv-SE" sz="1600" dirty="0">
              <a:solidFill>
                <a:schemeClr val="tx2"/>
              </a:solidFill>
            </a:endParaRPr>
          </a:p>
          <a:p>
            <a:endParaRPr lang="sv-S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2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Чертеж ИРП</a:t>
            </a:r>
            <a:r>
              <a:rPr lang="en-GB" b="1" dirty="0"/>
              <a:t> #3</a:t>
            </a:r>
            <a:br>
              <a:rPr lang="en-GB" b="1" dirty="0"/>
            </a:br>
            <a:r>
              <a:rPr lang="ru-RU" b="1" dirty="0"/>
              <a:t>Группа Илим, Филиал в Коряжме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65</a:t>
            </a:fld>
            <a:endParaRPr lang="sv-SE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80" y="1432830"/>
            <a:ext cx="8629763" cy="24928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08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/>
              <a:t>ИРП</a:t>
            </a:r>
            <a:r>
              <a:rPr lang="en-US" sz="2000" b="1" dirty="0"/>
              <a:t> #</a:t>
            </a:r>
            <a:r>
              <a:rPr lang="en-US" sz="2000" b="1" dirty="0" smtClean="0"/>
              <a:t>3 </a:t>
            </a:r>
            <a:r>
              <a:rPr lang="ru-RU" sz="2000" b="1" i="1" dirty="0" smtClean="0"/>
              <a:t>Порог</a:t>
            </a:r>
            <a:r>
              <a:rPr lang="ru-RU" sz="2000" b="1" i="1" dirty="0"/>
              <a:t>/ зона разгрузки</a:t>
            </a:r>
            <a:r>
              <a:rPr lang="en-US" sz="2000" b="1" i="1" dirty="0"/>
              <a:t/>
            </a:r>
            <a:br>
              <a:rPr lang="en-US" sz="2000" b="1" i="1" dirty="0"/>
            </a:br>
            <a:r>
              <a:rPr lang="ru-RU" sz="2000" b="1" i="1" dirty="0"/>
              <a:t>Фотография выполнена во время футеровочных работ </a:t>
            </a:r>
            <a:r>
              <a:rPr lang="en-US" sz="2000" b="1" i="1" dirty="0"/>
              <a:t>2012</a:t>
            </a:r>
            <a:endParaRPr lang="sv-SE" sz="2000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66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578" y="1063228"/>
            <a:ext cx="4608576" cy="345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1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/>
              <a:t>ИРП</a:t>
            </a:r>
            <a:r>
              <a:rPr lang="en-US" sz="2000" b="1" dirty="0"/>
              <a:t> #</a:t>
            </a:r>
            <a:r>
              <a:rPr lang="en-US" sz="2000" b="1" dirty="0" smtClean="0"/>
              <a:t>3 </a:t>
            </a:r>
            <a:r>
              <a:rPr lang="ru-RU" sz="2000" b="1" i="1" dirty="0" smtClean="0"/>
              <a:t>Порог</a:t>
            </a:r>
            <a:r>
              <a:rPr lang="ru-RU" sz="2000" b="1" i="1" dirty="0"/>
              <a:t>/ зона разгрузки</a:t>
            </a:r>
            <a:r>
              <a:rPr lang="en-US" sz="2000" b="1" i="1" dirty="0"/>
              <a:t/>
            </a:r>
            <a:br>
              <a:rPr lang="en-US" sz="2000" b="1" i="1" dirty="0"/>
            </a:br>
            <a:r>
              <a:rPr lang="ru-RU" sz="2000" b="1" i="1" dirty="0"/>
              <a:t>Инспекция </a:t>
            </a:r>
            <a:r>
              <a:rPr lang="en-US" sz="2000" b="1" i="1" dirty="0"/>
              <a:t>2014</a:t>
            </a:r>
            <a:endParaRPr lang="sv-SE" sz="2000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67</a:t>
            </a:fld>
            <a:endParaRPr lang="sv-SE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405" y="966489"/>
            <a:ext cx="4608576" cy="345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7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ИРП</a:t>
            </a:r>
            <a:r>
              <a:rPr lang="en-US" sz="2400" b="1" dirty="0"/>
              <a:t> #</a:t>
            </a:r>
            <a:r>
              <a:rPr lang="en-US" sz="2400" b="1" dirty="0" smtClean="0"/>
              <a:t>3 </a:t>
            </a:r>
            <a:r>
              <a:rPr lang="ru-RU" sz="2400" b="1" i="1" dirty="0" smtClean="0"/>
              <a:t>Зона </a:t>
            </a:r>
            <a:r>
              <a:rPr lang="ru-RU" sz="2400" b="1" i="1" dirty="0"/>
              <a:t>обжига</a:t>
            </a:r>
            <a:r>
              <a:rPr lang="en-US" sz="2400" b="1" i="1" dirty="0"/>
              <a:t/>
            </a:r>
            <a:br>
              <a:rPr lang="en-US" sz="2400" b="1" i="1" dirty="0"/>
            </a:br>
            <a:r>
              <a:rPr lang="ru-RU" sz="2000" b="1" i="1" dirty="0"/>
              <a:t>Фотография выполнена во время футеровочных работ </a:t>
            </a:r>
            <a:r>
              <a:rPr lang="en-US" sz="2000" b="1" i="1" dirty="0"/>
              <a:t>2012</a:t>
            </a:r>
            <a:endParaRPr lang="sv-SE" sz="2000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68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9935" y="1063229"/>
            <a:ext cx="4608576" cy="345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8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ИРП</a:t>
            </a:r>
            <a:r>
              <a:rPr lang="en-US" sz="2400" b="1" dirty="0"/>
              <a:t> #</a:t>
            </a:r>
            <a:r>
              <a:rPr lang="en-US" sz="2400" b="1" dirty="0" smtClean="0"/>
              <a:t>3, </a:t>
            </a:r>
            <a:r>
              <a:rPr lang="ru-RU" sz="2400" b="1" i="1" dirty="0" smtClean="0"/>
              <a:t>Зона обжига</a:t>
            </a:r>
            <a:r>
              <a:rPr lang="sv-SE" sz="2400" b="1" i="1" dirty="0" smtClean="0"/>
              <a:t> </a:t>
            </a:r>
            <a:r>
              <a:rPr lang="ru-RU" sz="2400" b="1" i="1" dirty="0" smtClean="0"/>
              <a:t>Инспекция </a:t>
            </a:r>
            <a:r>
              <a:rPr lang="en-US" sz="2400" b="1" i="1" dirty="0"/>
              <a:t>2014</a:t>
            </a:r>
            <a:endParaRPr lang="sv-SE" sz="2400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69</a:t>
            </a:fld>
            <a:endParaRPr lang="sv-SE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3153" y="957476"/>
            <a:ext cx="4608576" cy="345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7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 descr="ThinkstockPhotos-AA034603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7</a:t>
            </a:fld>
            <a:endParaRPr lang="sv-SE"/>
          </a:p>
        </p:txBody>
      </p:sp>
      <p:sp>
        <p:nvSpPr>
          <p:cNvPr id="9" name="Lagrade data 8"/>
          <p:cNvSpPr/>
          <p:nvPr/>
        </p:nvSpPr>
        <p:spPr>
          <a:xfrm rot="15849326">
            <a:off x="3314465" y="14889"/>
            <a:ext cx="2236714" cy="9819564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918 w 10001"/>
              <a:gd name="connsiteY0" fmla="*/ 298 h 10000"/>
              <a:gd name="connsiteX1" fmla="*/ 10001 w 10001"/>
              <a:gd name="connsiteY1" fmla="*/ 0 h 10000"/>
              <a:gd name="connsiteX2" fmla="*/ 8334 w 10001"/>
              <a:gd name="connsiteY2" fmla="*/ 5000 h 10000"/>
              <a:gd name="connsiteX3" fmla="*/ 10001 w 10001"/>
              <a:gd name="connsiteY3" fmla="*/ 10000 h 10000"/>
              <a:gd name="connsiteX4" fmla="*/ 1668 w 10001"/>
              <a:gd name="connsiteY4" fmla="*/ 10000 h 10000"/>
              <a:gd name="connsiteX5" fmla="*/ 1 w 10001"/>
              <a:gd name="connsiteY5" fmla="*/ 5000 h 10000"/>
              <a:gd name="connsiteX6" fmla="*/ 1918 w 10001"/>
              <a:gd name="connsiteY6" fmla="*/ 298 h 10000"/>
              <a:gd name="connsiteX0" fmla="*/ 3272 w 10041"/>
              <a:gd name="connsiteY0" fmla="*/ 645 h 10000"/>
              <a:gd name="connsiteX1" fmla="*/ 10041 w 10041"/>
              <a:gd name="connsiteY1" fmla="*/ 0 h 10000"/>
              <a:gd name="connsiteX2" fmla="*/ 8374 w 10041"/>
              <a:gd name="connsiteY2" fmla="*/ 5000 h 10000"/>
              <a:gd name="connsiteX3" fmla="*/ 10041 w 10041"/>
              <a:gd name="connsiteY3" fmla="*/ 10000 h 10000"/>
              <a:gd name="connsiteX4" fmla="*/ 1708 w 10041"/>
              <a:gd name="connsiteY4" fmla="*/ 10000 h 10000"/>
              <a:gd name="connsiteX5" fmla="*/ 41 w 10041"/>
              <a:gd name="connsiteY5" fmla="*/ 5000 h 10000"/>
              <a:gd name="connsiteX6" fmla="*/ 3272 w 10041"/>
              <a:gd name="connsiteY6" fmla="*/ 645 h 10000"/>
              <a:gd name="connsiteX0" fmla="*/ 4657 w 10107"/>
              <a:gd name="connsiteY0" fmla="*/ 826 h 10000"/>
              <a:gd name="connsiteX1" fmla="*/ 10107 w 10107"/>
              <a:gd name="connsiteY1" fmla="*/ 0 h 10000"/>
              <a:gd name="connsiteX2" fmla="*/ 8440 w 10107"/>
              <a:gd name="connsiteY2" fmla="*/ 5000 h 10000"/>
              <a:gd name="connsiteX3" fmla="*/ 10107 w 10107"/>
              <a:gd name="connsiteY3" fmla="*/ 10000 h 10000"/>
              <a:gd name="connsiteX4" fmla="*/ 1774 w 10107"/>
              <a:gd name="connsiteY4" fmla="*/ 10000 h 10000"/>
              <a:gd name="connsiteX5" fmla="*/ 107 w 10107"/>
              <a:gd name="connsiteY5" fmla="*/ 5000 h 10000"/>
              <a:gd name="connsiteX6" fmla="*/ 4657 w 10107"/>
              <a:gd name="connsiteY6" fmla="*/ 826 h 10000"/>
              <a:gd name="connsiteX0" fmla="*/ 7192 w 10252"/>
              <a:gd name="connsiteY0" fmla="*/ 731 h 10000"/>
              <a:gd name="connsiteX1" fmla="*/ 10252 w 10252"/>
              <a:gd name="connsiteY1" fmla="*/ 0 h 10000"/>
              <a:gd name="connsiteX2" fmla="*/ 8585 w 10252"/>
              <a:gd name="connsiteY2" fmla="*/ 5000 h 10000"/>
              <a:gd name="connsiteX3" fmla="*/ 10252 w 10252"/>
              <a:gd name="connsiteY3" fmla="*/ 10000 h 10000"/>
              <a:gd name="connsiteX4" fmla="*/ 1919 w 10252"/>
              <a:gd name="connsiteY4" fmla="*/ 10000 h 10000"/>
              <a:gd name="connsiteX5" fmla="*/ 252 w 10252"/>
              <a:gd name="connsiteY5" fmla="*/ 5000 h 10000"/>
              <a:gd name="connsiteX6" fmla="*/ 7192 w 10252"/>
              <a:gd name="connsiteY6" fmla="*/ 731 h 10000"/>
              <a:gd name="connsiteX0" fmla="*/ 7390 w 10264"/>
              <a:gd name="connsiteY0" fmla="*/ 553 h 10000"/>
              <a:gd name="connsiteX1" fmla="*/ 10264 w 10264"/>
              <a:gd name="connsiteY1" fmla="*/ 0 h 10000"/>
              <a:gd name="connsiteX2" fmla="*/ 8597 w 10264"/>
              <a:gd name="connsiteY2" fmla="*/ 5000 h 10000"/>
              <a:gd name="connsiteX3" fmla="*/ 10264 w 10264"/>
              <a:gd name="connsiteY3" fmla="*/ 10000 h 10000"/>
              <a:gd name="connsiteX4" fmla="*/ 1931 w 10264"/>
              <a:gd name="connsiteY4" fmla="*/ 10000 h 10000"/>
              <a:gd name="connsiteX5" fmla="*/ 264 w 10264"/>
              <a:gd name="connsiteY5" fmla="*/ 5000 h 10000"/>
              <a:gd name="connsiteX6" fmla="*/ 7390 w 10264"/>
              <a:gd name="connsiteY6" fmla="*/ 553 h 10000"/>
              <a:gd name="connsiteX0" fmla="*/ 5650 w 8524"/>
              <a:gd name="connsiteY0" fmla="*/ 553 h 10000"/>
              <a:gd name="connsiteX1" fmla="*/ 8524 w 8524"/>
              <a:gd name="connsiteY1" fmla="*/ 0 h 10000"/>
              <a:gd name="connsiteX2" fmla="*/ 6857 w 8524"/>
              <a:gd name="connsiteY2" fmla="*/ 5000 h 10000"/>
              <a:gd name="connsiteX3" fmla="*/ 8524 w 8524"/>
              <a:gd name="connsiteY3" fmla="*/ 10000 h 10000"/>
              <a:gd name="connsiteX4" fmla="*/ 191 w 8524"/>
              <a:gd name="connsiteY4" fmla="*/ 10000 h 10000"/>
              <a:gd name="connsiteX5" fmla="*/ 2857 w 8524"/>
              <a:gd name="connsiteY5" fmla="*/ 5100 h 10000"/>
              <a:gd name="connsiteX6" fmla="*/ 5650 w 8524"/>
              <a:gd name="connsiteY6" fmla="*/ 553 h 10000"/>
              <a:gd name="connsiteX0" fmla="*/ 5169 w 8541"/>
              <a:gd name="connsiteY0" fmla="*/ 553 h 10000"/>
              <a:gd name="connsiteX1" fmla="*/ 8541 w 8541"/>
              <a:gd name="connsiteY1" fmla="*/ 0 h 10000"/>
              <a:gd name="connsiteX2" fmla="*/ 6585 w 8541"/>
              <a:gd name="connsiteY2" fmla="*/ 5000 h 10000"/>
              <a:gd name="connsiteX3" fmla="*/ 8541 w 8541"/>
              <a:gd name="connsiteY3" fmla="*/ 10000 h 10000"/>
              <a:gd name="connsiteX4" fmla="*/ 332 w 8541"/>
              <a:gd name="connsiteY4" fmla="*/ 9217 h 10000"/>
              <a:gd name="connsiteX5" fmla="*/ 1893 w 8541"/>
              <a:gd name="connsiteY5" fmla="*/ 5100 h 10000"/>
              <a:gd name="connsiteX6" fmla="*/ 5169 w 8541"/>
              <a:gd name="connsiteY6" fmla="*/ 553 h 10000"/>
              <a:gd name="connsiteX0" fmla="*/ 5893 w 9841"/>
              <a:gd name="connsiteY0" fmla="*/ 553 h 10000"/>
              <a:gd name="connsiteX1" fmla="*/ 9841 w 9841"/>
              <a:gd name="connsiteY1" fmla="*/ 0 h 10000"/>
              <a:gd name="connsiteX2" fmla="*/ 7551 w 9841"/>
              <a:gd name="connsiteY2" fmla="*/ 5000 h 10000"/>
              <a:gd name="connsiteX3" fmla="*/ 9841 w 9841"/>
              <a:gd name="connsiteY3" fmla="*/ 10000 h 10000"/>
              <a:gd name="connsiteX4" fmla="*/ 408 w 9841"/>
              <a:gd name="connsiteY4" fmla="*/ 9394 h 10000"/>
              <a:gd name="connsiteX5" fmla="*/ 2057 w 9841"/>
              <a:gd name="connsiteY5" fmla="*/ 5100 h 10000"/>
              <a:gd name="connsiteX6" fmla="*/ 5893 w 9841"/>
              <a:gd name="connsiteY6" fmla="*/ 553 h 10000"/>
              <a:gd name="connsiteX0" fmla="*/ 5988 w 10000"/>
              <a:gd name="connsiteY0" fmla="*/ 27 h 9474"/>
              <a:gd name="connsiteX1" fmla="*/ 9325 w 10000"/>
              <a:gd name="connsiteY1" fmla="*/ 0 h 9474"/>
              <a:gd name="connsiteX2" fmla="*/ 7673 w 10000"/>
              <a:gd name="connsiteY2" fmla="*/ 4474 h 9474"/>
              <a:gd name="connsiteX3" fmla="*/ 10000 w 10000"/>
              <a:gd name="connsiteY3" fmla="*/ 9474 h 9474"/>
              <a:gd name="connsiteX4" fmla="*/ 415 w 10000"/>
              <a:gd name="connsiteY4" fmla="*/ 8868 h 9474"/>
              <a:gd name="connsiteX5" fmla="*/ 2090 w 10000"/>
              <a:gd name="connsiteY5" fmla="*/ 4574 h 9474"/>
              <a:gd name="connsiteX6" fmla="*/ 5988 w 10000"/>
              <a:gd name="connsiteY6" fmla="*/ 27 h 9474"/>
              <a:gd name="connsiteX0" fmla="*/ 5583 w 9595"/>
              <a:gd name="connsiteY0" fmla="*/ 28 h 10000"/>
              <a:gd name="connsiteX1" fmla="*/ 8920 w 9595"/>
              <a:gd name="connsiteY1" fmla="*/ 0 h 10000"/>
              <a:gd name="connsiteX2" fmla="*/ 7268 w 9595"/>
              <a:gd name="connsiteY2" fmla="*/ 4722 h 10000"/>
              <a:gd name="connsiteX3" fmla="*/ 9595 w 9595"/>
              <a:gd name="connsiteY3" fmla="*/ 10000 h 10000"/>
              <a:gd name="connsiteX4" fmla="*/ 10 w 9595"/>
              <a:gd name="connsiteY4" fmla="*/ 9360 h 10000"/>
              <a:gd name="connsiteX5" fmla="*/ 1685 w 9595"/>
              <a:gd name="connsiteY5" fmla="*/ 4828 h 10000"/>
              <a:gd name="connsiteX6" fmla="*/ 5583 w 9595"/>
              <a:gd name="connsiteY6" fmla="*/ 28 h 10000"/>
              <a:gd name="connsiteX0" fmla="*/ 6319 w 10500"/>
              <a:gd name="connsiteY0" fmla="*/ 28 h 10000"/>
              <a:gd name="connsiteX1" fmla="*/ 9797 w 10500"/>
              <a:gd name="connsiteY1" fmla="*/ 0 h 10000"/>
              <a:gd name="connsiteX2" fmla="*/ 8075 w 10500"/>
              <a:gd name="connsiteY2" fmla="*/ 4722 h 10000"/>
              <a:gd name="connsiteX3" fmla="*/ 10500 w 10500"/>
              <a:gd name="connsiteY3" fmla="*/ 10000 h 10000"/>
              <a:gd name="connsiteX4" fmla="*/ 6 w 10500"/>
              <a:gd name="connsiteY4" fmla="*/ 9352 h 10000"/>
              <a:gd name="connsiteX5" fmla="*/ 2256 w 10500"/>
              <a:gd name="connsiteY5" fmla="*/ 4828 h 10000"/>
              <a:gd name="connsiteX6" fmla="*/ 6319 w 10500"/>
              <a:gd name="connsiteY6" fmla="*/ 28 h 10000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253 w 10500"/>
              <a:gd name="connsiteY1" fmla="*/ 5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264 h 10295"/>
              <a:gd name="connsiteX1" fmla="*/ 9253 w 10500"/>
              <a:gd name="connsiteY1" fmla="*/ 269 h 10295"/>
              <a:gd name="connsiteX2" fmla="*/ 8075 w 10500"/>
              <a:gd name="connsiteY2" fmla="*/ 5017 h 10295"/>
              <a:gd name="connsiteX3" fmla="*/ 10500 w 10500"/>
              <a:gd name="connsiteY3" fmla="*/ 10295 h 10295"/>
              <a:gd name="connsiteX4" fmla="*/ 6 w 10500"/>
              <a:gd name="connsiteY4" fmla="*/ 9647 h 10295"/>
              <a:gd name="connsiteX5" fmla="*/ 2256 w 10500"/>
              <a:gd name="connsiteY5" fmla="*/ 5123 h 10295"/>
              <a:gd name="connsiteX6" fmla="*/ 6254 w 10500"/>
              <a:gd name="connsiteY6" fmla="*/ 264 h 10295"/>
              <a:gd name="connsiteX0" fmla="*/ 6254 w 10500"/>
              <a:gd name="connsiteY0" fmla="*/ 277 h 10308"/>
              <a:gd name="connsiteX1" fmla="*/ 8245 w 10500"/>
              <a:gd name="connsiteY1" fmla="*/ 265 h 10308"/>
              <a:gd name="connsiteX2" fmla="*/ 8075 w 10500"/>
              <a:gd name="connsiteY2" fmla="*/ 5030 h 10308"/>
              <a:gd name="connsiteX3" fmla="*/ 10500 w 10500"/>
              <a:gd name="connsiteY3" fmla="*/ 10308 h 10308"/>
              <a:gd name="connsiteX4" fmla="*/ 6 w 10500"/>
              <a:gd name="connsiteY4" fmla="*/ 9660 h 10308"/>
              <a:gd name="connsiteX5" fmla="*/ 2256 w 10500"/>
              <a:gd name="connsiteY5" fmla="*/ 5136 h 10308"/>
              <a:gd name="connsiteX6" fmla="*/ 6254 w 10500"/>
              <a:gd name="connsiteY6" fmla="*/ 277 h 10308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692"/>
              <a:gd name="connsiteY0" fmla="*/ 284 h 9926"/>
              <a:gd name="connsiteX1" fmla="*/ 9728 w 10692"/>
              <a:gd name="connsiteY1" fmla="*/ 264 h 9926"/>
              <a:gd name="connsiteX2" fmla="*/ 8075 w 10692"/>
              <a:gd name="connsiteY2" fmla="*/ 5037 h 9926"/>
              <a:gd name="connsiteX3" fmla="*/ 10692 w 10692"/>
              <a:gd name="connsiteY3" fmla="*/ 9926 h 9926"/>
              <a:gd name="connsiteX4" fmla="*/ 6 w 10692"/>
              <a:gd name="connsiteY4" fmla="*/ 9667 h 9926"/>
              <a:gd name="connsiteX5" fmla="*/ 2256 w 10692"/>
              <a:gd name="connsiteY5" fmla="*/ 5143 h 9926"/>
              <a:gd name="connsiteX6" fmla="*/ 6254 w 10692"/>
              <a:gd name="connsiteY6" fmla="*/ 284 h 9926"/>
              <a:gd name="connsiteX0" fmla="*/ 5849 w 12707"/>
              <a:gd name="connsiteY0" fmla="*/ 332 h 10046"/>
              <a:gd name="connsiteX1" fmla="*/ 12707 w 12707"/>
              <a:gd name="connsiteY1" fmla="*/ 251 h 10046"/>
              <a:gd name="connsiteX2" fmla="*/ 7552 w 12707"/>
              <a:gd name="connsiteY2" fmla="*/ 5121 h 10046"/>
              <a:gd name="connsiteX3" fmla="*/ 10000 w 12707"/>
              <a:gd name="connsiteY3" fmla="*/ 10046 h 10046"/>
              <a:gd name="connsiteX4" fmla="*/ 6 w 12707"/>
              <a:gd name="connsiteY4" fmla="*/ 9785 h 10046"/>
              <a:gd name="connsiteX5" fmla="*/ 2110 w 12707"/>
              <a:gd name="connsiteY5" fmla="*/ 5227 h 10046"/>
              <a:gd name="connsiteX6" fmla="*/ 5849 w 12707"/>
              <a:gd name="connsiteY6" fmla="*/ 332 h 10046"/>
              <a:gd name="connsiteX0" fmla="*/ 5849 w 13024"/>
              <a:gd name="connsiteY0" fmla="*/ 373 h 10087"/>
              <a:gd name="connsiteX1" fmla="*/ 13024 w 13024"/>
              <a:gd name="connsiteY1" fmla="*/ 239 h 10087"/>
              <a:gd name="connsiteX2" fmla="*/ 7552 w 13024"/>
              <a:gd name="connsiteY2" fmla="*/ 5162 h 10087"/>
              <a:gd name="connsiteX3" fmla="*/ 10000 w 13024"/>
              <a:gd name="connsiteY3" fmla="*/ 10087 h 10087"/>
              <a:gd name="connsiteX4" fmla="*/ 6 w 13024"/>
              <a:gd name="connsiteY4" fmla="*/ 9826 h 10087"/>
              <a:gd name="connsiteX5" fmla="*/ 2110 w 13024"/>
              <a:gd name="connsiteY5" fmla="*/ 5268 h 10087"/>
              <a:gd name="connsiteX6" fmla="*/ 5849 w 13024"/>
              <a:gd name="connsiteY6" fmla="*/ 373 h 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24" h="10087">
                <a:moveTo>
                  <a:pt x="5849" y="373"/>
                </a:moveTo>
                <a:cubicBezTo>
                  <a:pt x="6785" y="375"/>
                  <a:pt x="9153" y="-371"/>
                  <a:pt x="13024" y="239"/>
                </a:cubicBezTo>
                <a:cubicBezTo>
                  <a:pt x="11931" y="-363"/>
                  <a:pt x="8056" y="3521"/>
                  <a:pt x="7552" y="5162"/>
                </a:cubicBezTo>
                <a:cubicBezTo>
                  <a:pt x="7048" y="6803"/>
                  <a:pt x="8749" y="10087"/>
                  <a:pt x="10000" y="10087"/>
                </a:cubicBezTo>
                <a:lnTo>
                  <a:pt x="6" y="9826"/>
                </a:lnTo>
                <a:cubicBezTo>
                  <a:pt x="-101" y="9822"/>
                  <a:pt x="1136" y="6844"/>
                  <a:pt x="2110" y="5268"/>
                </a:cubicBezTo>
                <a:cubicBezTo>
                  <a:pt x="3084" y="3693"/>
                  <a:pt x="5248" y="318"/>
                  <a:pt x="5849" y="37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Bildobjekt 9" descr="Hoganas_Bjuv_logo_CMY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33" y="4645693"/>
            <a:ext cx="917934" cy="258758"/>
          </a:xfrm>
          <a:prstGeom prst="rect">
            <a:avLst/>
          </a:prstGeom>
        </p:spPr>
      </p:pic>
      <p:sp>
        <p:nvSpPr>
          <p:cNvPr id="11" name="Rektangel 10"/>
          <p:cNvSpPr/>
          <p:nvPr/>
        </p:nvSpPr>
        <p:spPr>
          <a:xfrm>
            <a:off x="9144000" y="2571750"/>
            <a:ext cx="919895" cy="3379811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/>
          <p:cNvSpPr/>
          <p:nvPr/>
        </p:nvSpPr>
        <p:spPr>
          <a:xfrm>
            <a:off x="-919895" y="2571749"/>
            <a:ext cx="919895" cy="3711329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/>
          <p:cNvSpPr/>
          <p:nvPr/>
        </p:nvSpPr>
        <p:spPr>
          <a:xfrm rot="5400000">
            <a:off x="4041361" y="572040"/>
            <a:ext cx="919895" cy="10062815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6" descr="logo 2 e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765" y="1238888"/>
            <a:ext cx="5472113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Bildobjekt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636" y="4747039"/>
            <a:ext cx="545008" cy="16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2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/>
              <a:t>ИРП</a:t>
            </a:r>
            <a:r>
              <a:rPr lang="en-US" sz="2000" b="1" dirty="0"/>
              <a:t> #</a:t>
            </a:r>
            <a:r>
              <a:rPr lang="en-US" sz="2000" b="1" dirty="0" smtClean="0"/>
              <a:t>3 </a:t>
            </a:r>
            <a:r>
              <a:rPr lang="ru-RU" sz="2000" b="1" i="1" dirty="0" smtClean="0"/>
              <a:t>Зона </a:t>
            </a:r>
            <a:r>
              <a:rPr lang="ru-RU" sz="2000" b="1" i="1" dirty="0"/>
              <a:t>сушки</a:t>
            </a:r>
            <a:r>
              <a:rPr lang="en-US" sz="2000" b="1" i="1" dirty="0"/>
              <a:t/>
            </a:r>
            <a:br>
              <a:rPr lang="en-US" sz="2000" b="1" i="1" dirty="0"/>
            </a:br>
            <a:r>
              <a:rPr lang="ru-RU" sz="2000" b="1" i="1" dirty="0"/>
              <a:t>Фотография выполнена во время футеровочных работ </a:t>
            </a:r>
            <a:r>
              <a:rPr lang="en-US" sz="2000" b="1" i="1" dirty="0"/>
              <a:t>2012</a:t>
            </a:r>
            <a:endParaRPr lang="sv-SE" sz="2000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70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338" y="1063236"/>
            <a:ext cx="4608576" cy="345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6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/>
              <a:t>ИРП</a:t>
            </a:r>
            <a:r>
              <a:rPr lang="en-US" sz="2000" b="1" dirty="0"/>
              <a:t> #</a:t>
            </a:r>
            <a:r>
              <a:rPr lang="en-US" sz="2000" b="1" dirty="0" smtClean="0"/>
              <a:t>3, </a:t>
            </a:r>
            <a:r>
              <a:rPr lang="ru-RU" sz="2000" b="1" i="1" dirty="0" smtClean="0"/>
              <a:t>Зона сушки</a:t>
            </a:r>
            <a:r>
              <a:rPr lang="sv-SE" sz="2000" b="1" i="1" dirty="0"/>
              <a:t> </a:t>
            </a:r>
            <a:r>
              <a:rPr lang="ru-RU" sz="2000" b="1" i="1" dirty="0" smtClean="0"/>
              <a:t>Инспекция </a:t>
            </a:r>
            <a:r>
              <a:rPr lang="en-US" sz="2000" b="1" i="1" dirty="0"/>
              <a:t>2014</a:t>
            </a:r>
            <a:endParaRPr lang="sv-SE" sz="2000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71</a:t>
            </a:fld>
            <a:endParaRPr lang="sv-SE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913" y="934326"/>
            <a:ext cx="4608576" cy="345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8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ИРП</a:t>
            </a:r>
            <a:r>
              <a:rPr lang="en-US" sz="2400" b="1" dirty="0"/>
              <a:t> #</a:t>
            </a:r>
            <a:r>
              <a:rPr lang="en-US" sz="2400" b="1" dirty="0" smtClean="0"/>
              <a:t>3, </a:t>
            </a:r>
            <a:r>
              <a:rPr lang="ru-RU" sz="2400" b="1" i="1" dirty="0" smtClean="0"/>
              <a:t>Горячий </a:t>
            </a:r>
            <a:r>
              <a:rPr lang="ru-RU" sz="2400" b="1" i="1" dirty="0"/>
              <a:t>оголовок</a:t>
            </a:r>
            <a:r>
              <a:rPr lang="en-US" sz="2400" b="1" i="1" dirty="0"/>
              <a:t/>
            </a:r>
            <a:br>
              <a:rPr lang="en-US" sz="2400" b="1" i="1" dirty="0"/>
            </a:br>
            <a:r>
              <a:rPr lang="ru-RU" sz="2000" b="1" i="1" dirty="0"/>
              <a:t>Фотография выполнена во время футеровочных работ </a:t>
            </a:r>
            <a:r>
              <a:rPr lang="en-US" sz="2000" b="1" i="1" dirty="0"/>
              <a:t>2012</a:t>
            </a:r>
            <a:endParaRPr lang="sv-SE" sz="2000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72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322" y="1063229"/>
            <a:ext cx="4608576" cy="345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5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ИРП</a:t>
            </a:r>
            <a:r>
              <a:rPr lang="en-US" sz="2400" b="1" dirty="0"/>
              <a:t> #</a:t>
            </a:r>
            <a:r>
              <a:rPr lang="en-US" sz="2400" b="1" dirty="0" smtClean="0"/>
              <a:t>3, </a:t>
            </a:r>
            <a:r>
              <a:rPr lang="ru-RU" sz="2400" b="1" i="1" dirty="0" smtClean="0"/>
              <a:t>Горячий оголовок</a:t>
            </a:r>
            <a:r>
              <a:rPr lang="sv-SE" sz="2400" b="1" i="1" dirty="0" smtClean="0"/>
              <a:t> </a:t>
            </a:r>
            <a:r>
              <a:rPr lang="ru-RU" sz="2400" b="1" i="1" dirty="0" smtClean="0"/>
              <a:t>Инспекция </a:t>
            </a:r>
            <a:r>
              <a:rPr lang="en-US" sz="2400" b="1" i="1" dirty="0"/>
              <a:t>2014</a:t>
            </a:r>
            <a:endParaRPr lang="sv-SE" sz="2400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73</a:t>
            </a:fld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591" y="947482"/>
            <a:ext cx="4608576" cy="345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4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6767" y="0"/>
            <a:ext cx="8229600" cy="857250"/>
          </a:xfrm>
        </p:spPr>
        <p:txBody>
          <a:bodyPr>
            <a:normAutofit/>
          </a:bodyPr>
          <a:lstStyle/>
          <a:p>
            <a:r>
              <a:rPr lang="ru-RU" sz="2400" b="1" dirty="0"/>
              <a:t>Дизайн</a:t>
            </a:r>
            <a:r>
              <a:rPr lang="en-US" sz="2400" b="1" dirty="0"/>
              <a:t> </a:t>
            </a:r>
            <a:r>
              <a:rPr lang="ru-RU" sz="2400" b="1" dirty="0"/>
              <a:t>ИРП</a:t>
            </a:r>
            <a:r>
              <a:rPr lang="en-US" sz="2400" b="1" dirty="0"/>
              <a:t> #4</a:t>
            </a:r>
            <a:r>
              <a:rPr lang="en-US" sz="2400" dirty="0"/>
              <a:t>.</a:t>
            </a:r>
            <a:endParaRPr lang="sv-SE" sz="24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74</a:t>
            </a:fld>
            <a:endParaRPr lang="sv-SE"/>
          </a:p>
        </p:txBody>
      </p:sp>
      <p:sp>
        <p:nvSpPr>
          <p:cNvPr id="7" name="Rektangel 6"/>
          <p:cNvSpPr/>
          <p:nvPr/>
        </p:nvSpPr>
        <p:spPr>
          <a:xfrm>
            <a:off x="162044" y="649910"/>
            <a:ext cx="898195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i="1" dirty="0">
                <a:solidFill>
                  <a:schemeClr val="tx2"/>
                </a:solidFill>
              </a:rPr>
              <a:t>Порог/ зоны разгрузки и разгрузочное кольцо</a:t>
            </a:r>
            <a:r>
              <a:rPr lang="ru-RU" sz="1500" dirty="0">
                <a:solidFill>
                  <a:schemeClr val="tx2"/>
                </a:solidFill>
              </a:rPr>
              <a:t> </a:t>
            </a:r>
          </a:p>
          <a:p>
            <a:r>
              <a:rPr lang="ru-RU" sz="1500" dirty="0">
                <a:solidFill>
                  <a:schemeClr val="tx2"/>
                </a:solidFill>
              </a:rPr>
              <a:t>Щелочестойкий огнеупор с низким содержанием цемента</a:t>
            </a:r>
            <a:r>
              <a:rPr lang="en-US" sz="1500" dirty="0">
                <a:solidFill>
                  <a:schemeClr val="tx2"/>
                </a:solidFill>
              </a:rPr>
              <a:t>+ 2% </a:t>
            </a:r>
            <a:r>
              <a:rPr lang="ru-RU" sz="1500" dirty="0">
                <a:solidFill>
                  <a:schemeClr val="tx2"/>
                </a:solidFill>
              </a:rPr>
              <a:t>стальное волокно</a:t>
            </a:r>
            <a:r>
              <a:rPr lang="en-US" sz="1500" dirty="0">
                <a:solidFill>
                  <a:schemeClr val="tx2"/>
                </a:solidFill>
              </a:rPr>
              <a:t>.</a:t>
            </a:r>
            <a:endParaRPr lang="sv-SE" sz="1500" dirty="0">
              <a:solidFill>
                <a:schemeClr val="tx2"/>
              </a:solidFill>
            </a:endParaRPr>
          </a:p>
          <a:p>
            <a:r>
              <a:rPr lang="ru-RU" sz="1500" b="1" i="1" dirty="0" smtClean="0">
                <a:solidFill>
                  <a:schemeClr val="tx2"/>
                </a:solidFill>
              </a:rPr>
              <a:t>Зона обжига</a:t>
            </a:r>
            <a:endParaRPr lang="en-US" sz="1500" b="1" i="1" dirty="0" smtClean="0">
              <a:solidFill>
                <a:schemeClr val="tx2"/>
              </a:solidFill>
            </a:endParaRPr>
          </a:p>
          <a:p>
            <a:r>
              <a:rPr lang="ru-RU" sz="1500" dirty="0" smtClean="0">
                <a:solidFill>
                  <a:schemeClr val="tx2"/>
                </a:solidFill>
              </a:rPr>
              <a:t>Облицовочный слой</a:t>
            </a:r>
            <a:r>
              <a:rPr lang="en-US" sz="1500" dirty="0" smtClean="0">
                <a:solidFill>
                  <a:schemeClr val="tx2"/>
                </a:solidFill>
              </a:rPr>
              <a:t>, </a:t>
            </a:r>
            <a:r>
              <a:rPr lang="ru-RU" sz="1500" dirty="0" smtClean="0">
                <a:solidFill>
                  <a:schemeClr val="tx2"/>
                </a:solidFill>
              </a:rPr>
              <a:t>андалузитовый кирпич</a:t>
            </a:r>
            <a:r>
              <a:rPr lang="en-US" sz="1500" dirty="0" smtClean="0">
                <a:solidFill>
                  <a:schemeClr val="tx2"/>
                </a:solidFill>
              </a:rPr>
              <a:t> (</a:t>
            </a:r>
            <a:r>
              <a:rPr lang="en-US" sz="1500" dirty="0">
                <a:solidFill>
                  <a:schemeClr val="tx2"/>
                </a:solidFill>
              </a:rPr>
              <a:t>t=200mm), </a:t>
            </a:r>
            <a:r>
              <a:rPr lang="ru-RU" sz="1500" dirty="0" smtClean="0">
                <a:solidFill>
                  <a:schemeClr val="tx2"/>
                </a:solidFill>
              </a:rPr>
              <a:t>изоляционный слой – </a:t>
            </a:r>
            <a:r>
              <a:rPr lang="ru-RU" sz="1500" dirty="0" err="1" smtClean="0">
                <a:solidFill>
                  <a:schemeClr val="tx2"/>
                </a:solidFill>
              </a:rPr>
              <a:t>молеровый</a:t>
            </a:r>
            <a:r>
              <a:rPr lang="ru-RU" sz="1500" dirty="0" smtClean="0">
                <a:solidFill>
                  <a:schemeClr val="tx2"/>
                </a:solidFill>
              </a:rPr>
              <a:t> кирпич</a:t>
            </a:r>
            <a:r>
              <a:rPr lang="en-US" sz="1500" dirty="0" smtClean="0">
                <a:solidFill>
                  <a:schemeClr val="tx2"/>
                </a:solidFill>
              </a:rPr>
              <a:t> </a:t>
            </a:r>
            <a:r>
              <a:rPr lang="en-US" sz="1500" dirty="0">
                <a:solidFill>
                  <a:schemeClr val="tx2"/>
                </a:solidFill>
              </a:rPr>
              <a:t>(t=38mm) </a:t>
            </a:r>
            <a:endParaRPr lang="en-US" sz="1500" dirty="0" smtClean="0">
              <a:solidFill>
                <a:schemeClr val="tx2"/>
              </a:solidFill>
            </a:endParaRPr>
          </a:p>
          <a:p>
            <a:r>
              <a:rPr lang="ru-RU" sz="1500" b="1" i="1" dirty="0">
                <a:solidFill>
                  <a:schemeClr val="tx2"/>
                </a:solidFill>
              </a:rPr>
              <a:t>Зона сушки</a:t>
            </a:r>
            <a:endParaRPr lang="en-US" sz="1500" b="1" i="1" dirty="0">
              <a:solidFill>
                <a:schemeClr val="tx2"/>
              </a:solidFill>
            </a:endParaRPr>
          </a:p>
          <a:p>
            <a:r>
              <a:rPr lang="ru-RU" sz="1500" dirty="0">
                <a:solidFill>
                  <a:schemeClr val="tx2"/>
                </a:solidFill>
              </a:rPr>
              <a:t>Облицовочный слой</a:t>
            </a:r>
            <a:r>
              <a:rPr lang="en-US" sz="1500" dirty="0">
                <a:solidFill>
                  <a:schemeClr val="tx2"/>
                </a:solidFill>
              </a:rPr>
              <a:t>, </a:t>
            </a:r>
            <a:r>
              <a:rPr lang="ru-RU" sz="1500" dirty="0">
                <a:solidFill>
                  <a:schemeClr val="tx2"/>
                </a:solidFill>
              </a:rPr>
              <a:t>шамотный кирпич</a:t>
            </a:r>
            <a:r>
              <a:rPr lang="en-US" sz="1500" dirty="0">
                <a:solidFill>
                  <a:schemeClr val="tx2"/>
                </a:solidFill>
              </a:rPr>
              <a:t> (t=180mm), </a:t>
            </a:r>
            <a:r>
              <a:rPr lang="ru-RU" sz="1500" dirty="0">
                <a:solidFill>
                  <a:schemeClr val="tx2"/>
                </a:solidFill>
              </a:rPr>
              <a:t>изоляционный слой – молеровый кирпич</a:t>
            </a:r>
            <a:r>
              <a:rPr lang="en-US" sz="1500" dirty="0">
                <a:solidFill>
                  <a:schemeClr val="tx2"/>
                </a:solidFill>
              </a:rPr>
              <a:t> </a:t>
            </a:r>
            <a:r>
              <a:rPr lang="en-US" sz="1500" dirty="0" smtClean="0">
                <a:solidFill>
                  <a:schemeClr val="tx2"/>
                </a:solidFill>
              </a:rPr>
              <a:t>(t=64mm</a:t>
            </a:r>
            <a:r>
              <a:rPr lang="en-US" sz="1500" dirty="0">
                <a:solidFill>
                  <a:schemeClr val="tx2"/>
                </a:solidFill>
              </a:rPr>
              <a:t>)</a:t>
            </a:r>
          </a:p>
          <a:p>
            <a:r>
              <a:rPr lang="ru-RU" sz="1500" b="1" i="1" dirty="0">
                <a:solidFill>
                  <a:schemeClr val="tx2"/>
                </a:solidFill>
              </a:rPr>
              <a:t>Зона разделительных ящиков</a:t>
            </a:r>
            <a:endParaRPr lang="en-US" sz="1500" b="1" i="1" dirty="0">
              <a:solidFill>
                <a:schemeClr val="tx2"/>
              </a:solidFill>
            </a:endParaRPr>
          </a:p>
          <a:p>
            <a:r>
              <a:rPr lang="ru-RU" sz="1500" dirty="0">
                <a:solidFill>
                  <a:schemeClr val="tx2"/>
                </a:solidFill>
              </a:rPr>
              <a:t>Щелочестойкий огнеупор с низким содержанием цемента</a:t>
            </a:r>
            <a:r>
              <a:rPr lang="en-US" sz="1500" dirty="0">
                <a:solidFill>
                  <a:schemeClr val="tx2"/>
                </a:solidFill>
              </a:rPr>
              <a:t>+ 2% </a:t>
            </a:r>
            <a:r>
              <a:rPr lang="ru-RU" sz="1500" dirty="0">
                <a:solidFill>
                  <a:schemeClr val="tx2"/>
                </a:solidFill>
              </a:rPr>
              <a:t>стальное волокно </a:t>
            </a:r>
            <a:r>
              <a:rPr lang="en-US" sz="1500" dirty="0">
                <a:solidFill>
                  <a:schemeClr val="tx2"/>
                </a:solidFill>
              </a:rPr>
              <a:t>(t=120mm, </a:t>
            </a:r>
            <a:r>
              <a:rPr lang="ru-RU" sz="1500" dirty="0">
                <a:solidFill>
                  <a:schemeClr val="tx2"/>
                </a:solidFill>
              </a:rPr>
              <a:t>изоляционная смесь для торкретирования</a:t>
            </a:r>
            <a:r>
              <a:rPr lang="en-US" sz="1500" dirty="0">
                <a:solidFill>
                  <a:schemeClr val="tx2"/>
                </a:solidFill>
              </a:rPr>
              <a:t> (t=50mm).</a:t>
            </a:r>
            <a:endParaRPr lang="sv-SE" sz="1500" dirty="0">
              <a:solidFill>
                <a:schemeClr val="tx2"/>
              </a:solidFill>
            </a:endParaRPr>
          </a:p>
          <a:p>
            <a:r>
              <a:rPr lang="ru-RU" sz="1500" b="1" i="1" dirty="0">
                <a:solidFill>
                  <a:schemeClr val="tx2"/>
                </a:solidFill>
              </a:rPr>
              <a:t>Зона загрузки</a:t>
            </a:r>
            <a:endParaRPr lang="en-US" sz="1500" b="1" i="1" dirty="0">
              <a:solidFill>
                <a:schemeClr val="tx2"/>
              </a:solidFill>
            </a:endParaRPr>
          </a:p>
          <a:p>
            <a:r>
              <a:rPr lang="ru-RU" sz="1500" dirty="0">
                <a:solidFill>
                  <a:schemeClr val="tx2"/>
                </a:solidFill>
              </a:rPr>
              <a:t>Щелочестойкий огнеупор с низким содержанием цемента</a:t>
            </a:r>
            <a:r>
              <a:rPr lang="en-US" sz="1500" dirty="0">
                <a:solidFill>
                  <a:schemeClr val="tx2"/>
                </a:solidFill>
              </a:rPr>
              <a:t>+ 2% </a:t>
            </a:r>
            <a:r>
              <a:rPr lang="ru-RU" sz="1500" dirty="0">
                <a:solidFill>
                  <a:schemeClr val="tx2"/>
                </a:solidFill>
              </a:rPr>
              <a:t>стальное волокно (</a:t>
            </a:r>
            <a:r>
              <a:rPr lang="en-US" sz="1500" dirty="0">
                <a:solidFill>
                  <a:schemeClr val="tx2"/>
                </a:solidFill>
              </a:rPr>
              <a:t>t=120mm</a:t>
            </a:r>
            <a:r>
              <a:rPr lang="ru-RU" sz="1500" dirty="0">
                <a:solidFill>
                  <a:schemeClr val="tx2"/>
                </a:solidFill>
              </a:rPr>
              <a:t>)</a:t>
            </a:r>
            <a:r>
              <a:rPr lang="en-US" sz="1500" dirty="0">
                <a:solidFill>
                  <a:schemeClr val="tx2"/>
                </a:solidFill>
              </a:rPr>
              <a:t>.</a:t>
            </a:r>
            <a:endParaRPr lang="sv-SE" sz="1500" dirty="0">
              <a:solidFill>
                <a:schemeClr val="tx2"/>
              </a:solidFill>
            </a:endParaRPr>
          </a:p>
          <a:p>
            <a:r>
              <a:rPr lang="ru-RU" sz="1500" b="1" i="1" dirty="0" smtClean="0">
                <a:solidFill>
                  <a:schemeClr val="tx2"/>
                </a:solidFill>
              </a:rPr>
              <a:t>Загрузочная </a:t>
            </a:r>
            <a:r>
              <a:rPr lang="ru-RU" sz="1500" b="1" i="1" dirty="0">
                <a:solidFill>
                  <a:schemeClr val="tx2"/>
                </a:solidFill>
              </a:rPr>
              <a:t>головка и дымоход</a:t>
            </a:r>
            <a:endParaRPr lang="en-US" sz="1500" b="1" i="1" dirty="0">
              <a:solidFill>
                <a:schemeClr val="tx2"/>
              </a:solidFill>
            </a:endParaRPr>
          </a:p>
          <a:p>
            <a:r>
              <a:rPr lang="ru-RU" sz="1500" dirty="0">
                <a:solidFill>
                  <a:schemeClr val="tx2"/>
                </a:solidFill>
              </a:rPr>
              <a:t>Щелочестойкий огнеупор с низким содержанием цемента</a:t>
            </a:r>
            <a:r>
              <a:rPr lang="en-US" sz="1500" dirty="0">
                <a:solidFill>
                  <a:schemeClr val="tx2"/>
                </a:solidFill>
              </a:rPr>
              <a:t>+ 2% </a:t>
            </a:r>
            <a:r>
              <a:rPr lang="ru-RU" sz="1500" dirty="0">
                <a:solidFill>
                  <a:schemeClr val="tx2"/>
                </a:solidFill>
              </a:rPr>
              <a:t>стальное волокно</a:t>
            </a:r>
            <a:r>
              <a:rPr lang="en-US" sz="1500" dirty="0">
                <a:solidFill>
                  <a:schemeClr val="tx2"/>
                </a:solidFill>
              </a:rPr>
              <a:t>, </a:t>
            </a:r>
            <a:r>
              <a:rPr lang="ru-RU" sz="1500" dirty="0">
                <a:solidFill>
                  <a:schemeClr val="tx2"/>
                </a:solidFill>
              </a:rPr>
              <a:t>изоляционный плиты из силиката кальция</a:t>
            </a:r>
            <a:r>
              <a:rPr lang="en-US" sz="1500" dirty="0">
                <a:solidFill>
                  <a:schemeClr val="tx2"/>
                </a:solidFill>
              </a:rPr>
              <a:t> (t=25mm</a:t>
            </a:r>
            <a:r>
              <a:rPr lang="en-US" sz="1500" dirty="0" smtClean="0">
                <a:solidFill>
                  <a:schemeClr val="tx2"/>
                </a:solidFill>
              </a:rPr>
              <a:t>)</a:t>
            </a:r>
          </a:p>
          <a:p>
            <a:r>
              <a:rPr lang="ru-RU" sz="1500" b="1" i="1" dirty="0">
                <a:solidFill>
                  <a:schemeClr val="tx2"/>
                </a:solidFill>
              </a:rPr>
              <a:t>Горячий оголовок</a:t>
            </a:r>
            <a:endParaRPr lang="en-US" sz="1500" b="1" i="1" dirty="0">
              <a:solidFill>
                <a:schemeClr val="tx2"/>
              </a:solidFill>
            </a:endParaRPr>
          </a:p>
          <a:p>
            <a:r>
              <a:rPr lang="ru-RU" sz="1500" dirty="0">
                <a:solidFill>
                  <a:schemeClr val="tx2"/>
                </a:solidFill>
              </a:rPr>
              <a:t>Щелочестойкий огнеупор с низким содержанием цемента</a:t>
            </a:r>
            <a:r>
              <a:rPr lang="en-US" sz="1500" dirty="0">
                <a:solidFill>
                  <a:schemeClr val="tx2"/>
                </a:solidFill>
              </a:rPr>
              <a:t>+ 2% </a:t>
            </a:r>
            <a:r>
              <a:rPr lang="ru-RU" sz="1500" dirty="0">
                <a:solidFill>
                  <a:schemeClr val="tx2"/>
                </a:solidFill>
              </a:rPr>
              <a:t>стальное волокно</a:t>
            </a:r>
            <a:r>
              <a:rPr lang="en-US" sz="1500" dirty="0">
                <a:solidFill>
                  <a:schemeClr val="tx2"/>
                </a:solidFill>
              </a:rPr>
              <a:t>, </a:t>
            </a:r>
            <a:r>
              <a:rPr lang="ru-RU" sz="1500" dirty="0">
                <a:solidFill>
                  <a:schemeClr val="tx2"/>
                </a:solidFill>
              </a:rPr>
              <a:t>изоляционный плиты из силиката кальция </a:t>
            </a:r>
            <a:r>
              <a:rPr lang="en-US" sz="1500" dirty="0">
                <a:solidFill>
                  <a:schemeClr val="tx2"/>
                </a:solidFill>
              </a:rPr>
              <a:t>(t=75/100mm)</a:t>
            </a:r>
            <a:endParaRPr lang="sv-SE" sz="1500" dirty="0">
              <a:solidFill>
                <a:schemeClr val="tx2"/>
              </a:solidFill>
            </a:endParaRPr>
          </a:p>
          <a:p>
            <a:endParaRPr lang="sv-SE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17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Чертеж ИРП</a:t>
            </a:r>
            <a:r>
              <a:rPr lang="en-GB" b="1" dirty="0"/>
              <a:t> #4</a:t>
            </a:r>
            <a:br>
              <a:rPr lang="en-GB" b="1" dirty="0"/>
            </a:br>
            <a:r>
              <a:rPr lang="ru-RU" b="1" dirty="0"/>
              <a:t>Группа Илим, Филиал в Коряжме</a:t>
            </a:r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75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9" y="1269870"/>
            <a:ext cx="8608422" cy="2720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537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ИРП</a:t>
            </a:r>
            <a:r>
              <a:rPr lang="en-US" sz="2400" b="1" dirty="0"/>
              <a:t> #</a:t>
            </a:r>
            <a:r>
              <a:rPr lang="en-US" sz="2400" b="1" dirty="0" smtClean="0"/>
              <a:t>4, </a:t>
            </a:r>
            <a:r>
              <a:rPr lang="ru-RU" sz="2400" b="1" i="1" dirty="0" smtClean="0"/>
              <a:t>Порог</a:t>
            </a:r>
            <a:r>
              <a:rPr lang="ru-RU" sz="2400" b="1" i="1" dirty="0"/>
              <a:t>/ зона разгрузки</a:t>
            </a:r>
            <a:r>
              <a:rPr lang="en-US" sz="2400" b="1" i="1" dirty="0"/>
              <a:t/>
            </a:r>
            <a:br>
              <a:rPr lang="en-US" sz="2400" b="1" i="1" dirty="0"/>
            </a:br>
            <a:r>
              <a:rPr lang="ru-RU" sz="2400" b="1" i="1" dirty="0"/>
              <a:t>Инспекция </a:t>
            </a:r>
            <a:r>
              <a:rPr lang="en-US" sz="2400" b="1" i="1" dirty="0"/>
              <a:t>2014, 2 </a:t>
            </a:r>
            <a:r>
              <a:rPr lang="ru-RU" sz="2400" b="1" i="1" dirty="0"/>
              <a:t>года эксплуатации</a:t>
            </a:r>
            <a:endParaRPr lang="sv-SE" sz="2400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76</a:t>
            </a:fld>
            <a:endParaRPr lang="sv-SE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222" y="1063229"/>
            <a:ext cx="4610100" cy="34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ИРП</a:t>
            </a:r>
            <a:r>
              <a:rPr lang="en-US" sz="2400" b="1" dirty="0"/>
              <a:t> #</a:t>
            </a:r>
            <a:r>
              <a:rPr lang="en-US" sz="2400" b="1" dirty="0" smtClean="0"/>
              <a:t>4, </a:t>
            </a:r>
            <a:r>
              <a:rPr lang="ru-RU" sz="2400" b="1" i="1" dirty="0" smtClean="0"/>
              <a:t>Зона </a:t>
            </a:r>
            <a:r>
              <a:rPr lang="ru-RU" sz="2400" b="1" i="1" dirty="0"/>
              <a:t>обжига</a:t>
            </a:r>
            <a:r>
              <a:rPr lang="en-US" sz="2400" b="1" i="1" dirty="0"/>
              <a:t/>
            </a:r>
            <a:br>
              <a:rPr lang="en-US" sz="2400" b="1" i="1" dirty="0"/>
            </a:br>
            <a:r>
              <a:rPr lang="ru-RU" sz="2400" b="1" i="1" dirty="0"/>
              <a:t>Инспекция </a:t>
            </a:r>
            <a:r>
              <a:rPr lang="en-US" sz="2400" b="1" i="1" dirty="0"/>
              <a:t>2014, 2 </a:t>
            </a:r>
            <a:r>
              <a:rPr lang="ru-RU" sz="2400" b="1" i="1" dirty="0"/>
              <a:t>года эксплуатации</a:t>
            </a:r>
            <a:endParaRPr lang="sv-SE" sz="2400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77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968" y="1063229"/>
            <a:ext cx="4610100" cy="34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5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ИРП</a:t>
            </a:r>
            <a:r>
              <a:rPr lang="en-US" sz="2400" b="1" dirty="0"/>
              <a:t> #</a:t>
            </a:r>
            <a:r>
              <a:rPr lang="en-US" sz="2400" b="1" dirty="0" smtClean="0"/>
              <a:t>4, </a:t>
            </a:r>
            <a:r>
              <a:rPr lang="ru-RU" sz="2400" b="1" i="1" dirty="0" smtClean="0"/>
              <a:t>Переход </a:t>
            </a:r>
            <a:r>
              <a:rPr lang="ru-RU" sz="2400" b="1" i="1" dirty="0"/>
              <a:t>от зоны обжига к зоне сушки</a:t>
            </a:r>
            <a:r>
              <a:rPr lang="en-US" sz="2400" b="1" i="1" dirty="0"/>
              <a:t/>
            </a:r>
            <a:br>
              <a:rPr lang="en-US" sz="2400" b="1" i="1" dirty="0"/>
            </a:br>
            <a:r>
              <a:rPr lang="ru-RU" sz="2400" b="1" i="1" dirty="0"/>
              <a:t>Инспекция </a:t>
            </a:r>
            <a:r>
              <a:rPr lang="en-US" sz="2400" b="1" i="1" dirty="0"/>
              <a:t>2014, 2 </a:t>
            </a:r>
            <a:r>
              <a:rPr lang="ru-RU" sz="2400" b="1" i="1" dirty="0"/>
              <a:t>года эксплуатации</a:t>
            </a:r>
            <a:endParaRPr lang="sv-SE" sz="2400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78</a:t>
            </a:fld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944" y="1063229"/>
            <a:ext cx="4610100" cy="34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2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ИРП</a:t>
            </a:r>
            <a:r>
              <a:rPr lang="en-US" sz="2400" b="1" dirty="0"/>
              <a:t> #</a:t>
            </a:r>
            <a:r>
              <a:rPr lang="en-US" sz="2400" b="1" dirty="0" smtClean="0"/>
              <a:t>4, </a:t>
            </a:r>
            <a:r>
              <a:rPr lang="ru-RU" sz="2400" b="1" i="1" dirty="0" smtClean="0"/>
              <a:t>Зона </a:t>
            </a:r>
            <a:r>
              <a:rPr lang="ru-RU" sz="2400" b="1" i="1" dirty="0"/>
              <a:t>сушки</a:t>
            </a:r>
            <a:r>
              <a:rPr lang="en-US" sz="2400" b="1" i="1" dirty="0"/>
              <a:t/>
            </a:r>
            <a:br>
              <a:rPr lang="en-US" sz="2400" b="1" i="1" dirty="0"/>
            </a:br>
            <a:r>
              <a:rPr lang="ru-RU" sz="2400" b="1" i="1" dirty="0"/>
              <a:t>Инспекция </a:t>
            </a:r>
            <a:r>
              <a:rPr lang="en-US" sz="2400" b="1" i="1" dirty="0"/>
              <a:t>2014, 2 </a:t>
            </a:r>
            <a:r>
              <a:rPr lang="ru-RU" sz="2400" b="1" i="1" dirty="0"/>
              <a:t>года эксплуатации</a:t>
            </a:r>
            <a:endParaRPr lang="sv-SE" sz="2400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79</a:t>
            </a:fld>
            <a:endParaRPr lang="sv-SE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624" y="1063229"/>
            <a:ext cx="4610100" cy="34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7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8</a:t>
            </a:fld>
            <a:endParaRPr lang="sv-SE" dirty="0"/>
          </a:p>
        </p:txBody>
      </p:sp>
      <p:sp>
        <p:nvSpPr>
          <p:cNvPr id="7" name="Text Box 16"/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493890" y="296918"/>
            <a:ext cx="403860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altLang="ru-RU" sz="1800" b="1" dirty="0" smtClean="0"/>
              <a:t>     </a:t>
            </a:r>
            <a:r>
              <a:rPr lang="sv-SE" altLang="ru-RU" sz="1800" b="1" dirty="0" smtClean="0">
                <a:solidFill>
                  <a:srgbClr val="000000"/>
                </a:solidFill>
              </a:rPr>
              <a:t>Macon</a:t>
            </a:r>
            <a:r>
              <a:rPr lang="sv-SE" altLang="ru-RU" sz="1800" dirty="0" smtClean="0">
                <a:solidFill>
                  <a:srgbClr val="000000"/>
                </a:solidFill>
              </a:rPr>
              <a:t> </a:t>
            </a:r>
            <a:r>
              <a:rPr lang="ru-RU" altLang="ru-RU" sz="1800" dirty="0">
                <a:solidFill>
                  <a:srgbClr val="000000"/>
                </a:solidFill>
              </a:rPr>
              <a:t>– </a:t>
            </a:r>
            <a:r>
              <a:rPr lang="ru-RU" altLang="ru-RU" sz="1800" dirty="0" smtClean="0">
                <a:solidFill>
                  <a:srgbClr val="000000"/>
                </a:solidFill>
              </a:rPr>
              <a:t>компания, осуществляющая </a:t>
            </a:r>
            <a:r>
              <a:rPr lang="ru-RU" altLang="ru-RU" sz="1800" dirty="0">
                <a:solidFill>
                  <a:srgbClr val="000000"/>
                </a:solidFill>
              </a:rPr>
              <a:t>футеровочные работы </a:t>
            </a:r>
            <a:r>
              <a:rPr lang="ru-RU" altLang="ru-RU" sz="1800" dirty="0" smtClean="0">
                <a:solidFill>
                  <a:srgbClr val="000000"/>
                </a:solidFill>
              </a:rPr>
              <a:t>с использованием огнеупорных и кислотостойких материалов и </a:t>
            </a:r>
            <a:r>
              <a:rPr lang="ru-RU" altLang="ru-RU" sz="1800" dirty="0">
                <a:solidFill>
                  <a:srgbClr val="000000"/>
                </a:solidFill>
              </a:rPr>
              <a:t>имеющая долгосрочный опыт в этой области</a:t>
            </a:r>
            <a:r>
              <a:rPr lang="sv-SE" altLang="ru-RU" sz="18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ru-RU" sz="1200" dirty="0">
              <a:solidFill>
                <a:schemeClr val="accent5">
                  <a:lumMod val="10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800" dirty="0" smtClean="0">
                <a:solidFill>
                  <a:srgbClr val="000000"/>
                </a:solidFill>
              </a:rPr>
              <a:t>     Мы </a:t>
            </a:r>
            <a:r>
              <a:rPr lang="ru-RU" altLang="ru-RU" sz="1800" dirty="0">
                <a:solidFill>
                  <a:srgbClr val="000000"/>
                </a:solidFill>
              </a:rPr>
              <a:t>предоставляем нашим клиентам комплексные решения в области футеровки и технологии сжигания</a:t>
            </a:r>
            <a:r>
              <a:rPr lang="sv-SE" altLang="ru-RU" sz="18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ru-RU" sz="12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800" dirty="0" smtClean="0">
                <a:solidFill>
                  <a:srgbClr val="000000"/>
                </a:solidFill>
              </a:rPr>
              <a:t>     Наша </a:t>
            </a:r>
            <a:r>
              <a:rPr lang="ru-RU" altLang="ru-RU" sz="1800" dirty="0">
                <a:solidFill>
                  <a:srgbClr val="000000"/>
                </a:solidFill>
              </a:rPr>
              <a:t>цель – стать одной из лидирующих </a:t>
            </a:r>
            <a:r>
              <a:rPr lang="ru-RU" altLang="ru-RU" sz="1800" dirty="0" smtClean="0">
                <a:solidFill>
                  <a:srgbClr val="000000"/>
                </a:solidFill>
              </a:rPr>
              <a:t>компаний Европы </a:t>
            </a:r>
            <a:r>
              <a:rPr lang="ru-RU" altLang="ru-RU" sz="1800" dirty="0">
                <a:solidFill>
                  <a:srgbClr val="000000"/>
                </a:solidFill>
              </a:rPr>
              <a:t>в области футеровки</a:t>
            </a:r>
            <a:r>
              <a:rPr lang="sv-SE" altLang="ru-RU" sz="1800" dirty="0" smtClean="0">
                <a:solidFill>
                  <a:srgbClr val="000000"/>
                </a:solidFill>
              </a:rPr>
              <a:t>.</a:t>
            </a:r>
            <a:endParaRPr lang="sv-SE" altLang="ru-RU" sz="1800" dirty="0">
              <a:solidFill>
                <a:srgbClr val="000000"/>
              </a:solidFill>
            </a:endParaRPr>
          </a:p>
        </p:txBody>
      </p:sp>
      <p:pic>
        <p:nvPicPr>
          <p:cNvPr id="10" name="Picture 22" descr="blandat 021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6" b="1238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18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ИРП</a:t>
            </a:r>
            <a:r>
              <a:rPr lang="en-US" sz="2400" b="1" dirty="0"/>
              <a:t> #</a:t>
            </a:r>
            <a:r>
              <a:rPr lang="en-US" sz="2400" b="1" dirty="0" smtClean="0"/>
              <a:t>4, </a:t>
            </a:r>
            <a:r>
              <a:rPr lang="ru-RU" sz="2400" b="1" i="1" dirty="0" smtClean="0"/>
              <a:t>Переход </a:t>
            </a:r>
            <a:r>
              <a:rPr lang="ru-RU" sz="2400" b="1" i="1" dirty="0"/>
              <a:t>от зоны сушки к зоне разделительных </a:t>
            </a:r>
            <a:r>
              <a:rPr lang="ru-RU" sz="2400" b="1" i="1" dirty="0" smtClean="0"/>
              <a:t>ящиков</a:t>
            </a:r>
            <a:r>
              <a:rPr lang="sv-SE" sz="2400" b="1" i="1" dirty="0" smtClean="0"/>
              <a:t> </a:t>
            </a:r>
            <a:r>
              <a:rPr lang="ru-RU" sz="2400" b="1" i="1" dirty="0" smtClean="0"/>
              <a:t>Инспекция </a:t>
            </a:r>
            <a:r>
              <a:rPr lang="en-US" sz="2400" b="1" i="1" dirty="0"/>
              <a:t>2014, 2 </a:t>
            </a:r>
            <a:r>
              <a:rPr lang="ru-RU" sz="2400" b="1" i="1" dirty="0"/>
              <a:t>года эксплуатации</a:t>
            </a:r>
            <a:endParaRPr lang="sv-SE" sz="2400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80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495" y="922747"/>
            <a:ext cx="4610100" cy="34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5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ИРП</a:t>
            </a:r>
            <a:r>
              <a:rPr lang="en-US" sz="2400" b="1" dirty="0"/>
              <a:t> #</a:t>
            </a:r>
            <a:r>
              <a:rPr lang="en-US" sz="2400" b="1" dirty="0" smtClean="0"/>
              <a:t>4, </a:t>
            </a:r>
            <a:r>
              <a:rPr lang="ru-RU" sz="2400" b="1" i="1" dirty="0" smtClean="0"/>
              <a:t>Зона </a:t>
            </a:r>
            <a:r>
              <a:rPr lang="ru-RU" sz="2400" b="1" i="1" dirty="0"/>
              <a:t>разделительных ящиков</a:t>
            </a:r>
            <a:r>
              <a:rPr lang="en-US" sz="2400" b="1" i="1" dirty="0"/>
              <a:t/>
            </a:r>
            <a:br>
              <a:rPr lang="en-US" sz="2400" b="1" i="1" dirty="0"/>
            </a:br>
            <a:r>
              <a:rPr lang="ru-RU" sz="2400" b="1" i="1" dirty="0"/>
              <a:t>Инспекция </a:t>
            </a:r>
            <a:r>
              <a:rPr lang="en-US" sz="2400" b="1" i="1" dirty="0"/>
              <a:t>2014, 2 </a:t>
            </a:r>
            <a:r>
              <a:rPr lang="ru-RU" sz="2400" b="1" i="1" dirty="0"/>
              <a:t>года эксплуатации</a:t>
            </a:r>
            <a:endParaRPr lang="sv-SE" sz="2400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81</a:t>
            </a:fld>
            <a:endParaRPr lang="sv-SE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670" y="1063229"/>
            <a:ext cx="4610100" cy="34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4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ИРП</a:t>
            </a:r>
            <a:r>
              <a:rPr lang="en-US" sz="2400" b="1" dirty="0"/>
              <a:t> #</a:t>
            </a:r>
            <a:r>
              <a:rPr lang="en-US" sz="2400" b="1" dirty="0" smtClean="0"/>
              <a:t>4, </a:t>
            </a:r>
            <a:r>
              <a:rPr lang="ru-RU" sz="2400" b="1" i="1" dirty="0" smtClean="0"/>
              <a:t>Зона </a:t>
            </a:r>
            <a:r>
              <a:rPr lang="ru-RU" sz="2400" b="1" i="1" dirty="0"/>
              <a:t>разгрузки и горячий оголовок</a:t>
            </a:r>
            <a:r>
              <a:rPr lang="en-US" sz="2400" b="1" i="1" dirty="0"/>
              <a:t/>
            </a:r>
            <a:br>
              <a:rPr lang="en-US" sz="2400" b="1" i="1" dirty="0"/>
            </a:br>
            <a:r>
              <a:rPr lang="ru-RU" sz="2400" b="1" i="1" dirty="0"/>
              <a:t>Инспекция </a:t>
            </a:r>
            <a:r>
              <a:rPr lang="en-US" sz="2400" b="1" i="1" dirty="0"/>
              <a:t>2014, 2 </a:t>
            </a:r>
            <a:r>
              <a:rPr lang="ru-RU" sz="2400" b="1" i="1" dirty="0"/>
              <a:t>года эксплуатации</a:t>
            </a:r>
            <a:endParaRPr lang="sv-SE" sz="2400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82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520" y="1063229"/>
            <a:ext cx="4610100" cy="34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0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Заключение</a:t>
            </a:r>
            <a:endParaRPr lang="sv-SE" dirty="0"/>
          </a:p>
        </p:txBody>
      </p:sp>
      <p:sp>
        <p:nvSpPr>
          <p:cNvPr id="7" name="Platshållare för innehåll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Основным преимуществом </a:t>
            </a:r>
            <a:r>
              <a:rPr lang="en-US" b="1" dirty="0" err="1"/>
              <a:t>Höganäs</a:t>
            </a:r>
            <a:r>
              <a:rPr lang="en-US" b="1" dirty="0"/>
              <a:t> </a:t>
            </a:r>
            <a:r>
              <a:rPr lang="en-US" b="1" dirty="0" err="1"/>
              <a:t>Bjuf</a:t>
            </a:r>
            <a:r>
              <a:rPr lang="en-US" b="1" dirty="0"/>
              <a:t> AB</a:t>
            </a:r>
            <a:r>
              <a:rPr lang="en-US" dirty="0"/>
              <a:t> </a:t>
            </a:r>
            <a:r>
              <a:rPr lang="ru-RU" dirty="0"/>
              <a:t>является энергосберегающий дизайн, разработанный для ИРП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ru-RU" dirty="0"/>
              <a:t>Технология, применяемая </a:t>
            </a:r>
            <a:r>
              <a:rPr lang="en-US" b="1" dirty="0"/>
              <a:t>Macon ab</a:t>
            </a:r>
            <a:r>
              <a:rPr lang="ru-RU" b="1" dirty="0"/>
              <a:t>,</a:t>
            </a:r>
            <a:r>
              <a:rPr lang="en-US" b="1" dirty="0"/>
              <a:t> </a:t>
            </a:r>
            <a:r>
              <a:rPr lang="ru-RU" dirty="0"/>
              <a:t>обеспечивает многолетний срок службы футеровки при высокой производительности и бесперебойной работе оборудования</a:t>
            </a:r>
            <a:r>
              <a:rPr lang="en-US" dirty="0"/>
              <a:t>.</a:t>
            </a: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83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107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idx="1"/>
          </p:nvPr>
        </p:nvSpPr>
        <p:spPr>
          <a:xfrm>
            <a:off x="457200" y="551969"/>
            <a:ext cx="8229600" cy="3394472"/>
          </a:xfrm>
        </p:spPr>
        <p:txBody>
          <a:bodyPr>
            <a:normAutofit lnSpcReduction="10000"/>
          </a:bodyPr>
          <a:lstStyle/>
          <a:p>
            <a:pPr marL="36000" indent="0">
              <a:buNone/>
            </a:pPr>
            <a:r>
              <a:rPr lang="ru-RU" b="1" dirty="0"/>
              <a:t>Таким образом, были достигнуты две основные цели</a:t>
            </a:r>
            <a:r>
              <a:rPr lang="en-US" b="1" dirty="0"/>
              <a:t>:</a:t>
            </a:r>
            <a:endParaRPr lang="sv-SE" dirty="0"/>
          </a:p>
          <a:p>
            <a:endParaRPr lang="en-US" dirty="0"/>
          </a:p>
          <a:p>
            <a:pPr marL="493200" lvl="0" indent="-457200">
              <a:buAutoNum type="arabicPeriod"/>
            </a:pPr>
            <a:r>
              <a:rPr lang="ru-RU" b="1" dirty="0" smtClean="0"/>
              <a:t>Существенное </a:t>
            </a:r>
            <a:r>
              <a:rPr lang="ru-RU" b="1" dirty="0"/>
              <a:t>энергосбережение</a:t>
            </a:r>
            <a:r>
              <a:rPr lang="sv-SE" b="1" smtClean="0"/>
              <a:t>.</a:t>
            </a:r>
          </a:p>
          <a:p>
            <a:pPr marL="36000" lvl="0" indent="0">
              <a:buNone/>
            </a:pPr>
            <a:endParaRPr lang="sv-SE" dirty="0"/>
          </a:p>
          <a:p>
            <a:pPr marL="36000" lvl="0" indent="0">
              <a:buNone/>
            </a:pPr>
            <a:r>
              <a:rPr lang="en-US" b="1" dirty="0"/>
              <a:t>2. </a:t>
            </a:r>
            <a:r>
              <a:rPr lang="ru-RU" b="1" dirty="0"/>
              <a:t>Сокращение плановых и аварийных остановов</a:t>
            </a:r>
            <a:r>
              <a:rPr lang="en-US" b="1" dirty="0"/>
              <a:t>.</a:t>
            </a:r>
            <a:endParaRPr lang="sv-SE" dirty="0"/>
          </a:p>
          <a:p>
            <a:pPr marL="36000" indent="0">
              <a:buNone/>
            </a:pPr>
            <a:endParaRPr lang="sv-SE" dirty="0" smtClean="0"/>
          </a:p>
          <a:p>
            <a:pPr marL="36000" indent="0">
              <a:buNone/>
            </a:pPr>
            <a:r>
              <a:rPr lang="ru-RU" b="1" dirty="0"/>
              <a:t>Стоимость аварийного останова во много раз превышает стоимость затрат на футеровку</a:t>
            </a:r>
            <a:r>
              <a:rPr lang="en-US" b="1" dirty="0"/>
              <a:t>. </a:t>
            </a:r>
            <a:r>
              <a:rPr lang="ru-RU" b="1" dirty="0"/>
              <a:t>Мы готовы обеспечить бесперебойную работу ваших печей, как это было сделано для </a:t>
            </a:r>
            <a:r>
              <a:rPr lang="en-US" b="1" dirty="0"/>
              <a:t>IP </a:t>
            </a:r>
            <a:r>
              <a:rPr lang="ru-RU" b="1" dirty="0"/>
              <a:t>Светогорск и Филиала Группы Илим в Коряжме</a:t>
            </a:r>
            <a:r>
              <a:rPr lang="en-US" b="1" dirty="0"/>
              <a:t>.</a:t>
            </a: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84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481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 descr="ThinkstockPhotos-AA034603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85</a:t>
            </a:fld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Дизайн </a:t>
            </a:r>
            <a:r>
              <a:rPr lang="sv-SE" dirty="0" smtClean="0">
                <a:solidFill>
                  <a:srgbClr val="FFFFFF"/>
                </a:solidFill>
              </a:rPr>
              <a:t>Höganäs Bjuf/Macon </a:t>
            </a:r>
            <a:r>
              <a:rPr lang="ru-RU" dirty="0" smtClean="0">
                <a:solidFill>
                  <a:srgbClr val="FFFFFF"/>
                </a:solidFill>
              </a:rPr>
              <a:t>для анкерных систем</a:t>
            </a:r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9" name="Lagrade data 8"/>
          <p:cNvSpPr/>
          <p:nvPr/>
        </p:nvSpPr>
        <p:spPr>
          <a:xfrm rot="15849326">
            <a:off x="3314465" y="14889"/>
            <a:ext cx="2236714" cy="9819564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918 w 10001"/>
              <a:gd name="connsiteY0" fmla="*/ 298 h 10000"/>
              <a:gd name="connsiteX1" fmla="*/ 10001 w 10001"/>
              <a:gd name="connsiteY1" fmla="*/ 0 h 10000"/>
              <a:gd name="connsiteX2" fmla="*/ 8334 w 10001"/>
              <a:gd name="connsiteY2" fmla="*/ 5000 h 10000"/>
              <a:gd name="connsiteX3" fmla="*/ 10001 w 10001"/>
              <a:gd name="connsiteY3" fmla="*/ 10000 h 10000"/>
              <a:gd name="connsiteX4" fmla="*/ 1668 w 10001"/>
              <a:gd name="connsiteY4" fmla="*/ 10000 h 10000"/>
              <a:gd name="connsiteX5" fmla="*/ 1 w 10001"/>
              <a:gd name="connsiteY5" fmla="*/ 5000 h 10000"/>
              <a:gd name="connsiteX6" fmla="*/ 1918 w 10001"/>
              <a:gd name="connsiteY6" fmla="*/ 298 h 10000"/>
              <a:gd name="connsiteX0" fmla="*/ 3272 w 10041"/>
              <a:gd name="connsiteY0" fmla="*/ 645 h 10000"/>
              <a:gd name="connsiteX1" fmla="*/ 10041 w 10041"/>
              <a:gd name="connsiteY1" fmla="*/ 0 h 10000"/>
              <a:gd name="connsiteX2" fmla="*/ 8374 w 10041"/>
              <a:gd name="connsiteY2" fmla="*/ 5000 h 10000"/>
              <a:gd name="connsiteX3" fmla="*/ 10041 w 10041"/>
              <a:gd name="connsiteY3" fmla="*/ 10000 h 10000"/>
              <a:gd name="connsiteX4" fmla="*/ 1708 w 10041"/>
              <a:gd name="connsiteY4" fmla="*/ 10000 h 10000"/>
              <a:gd name="connsiteX5" fmla="*/ 41 w 10041"/>
              <a:gd name="connsiteY5" fmla="*/ 5000 h 10000"/>
              <a:gd name="connsiteX6" fmla="*/ 3272 w 10041"/>
              <a:gd name="connsiteY6" fmla="*/ 645 h 10000"/>
              <a:gd name="connsiteX0" fmla="*/ 4657 w 10107"/>
              <a:gd name="connsiteY0" fmla="*/ 826 h 10000"/>
              <a:gd name="connsiteX1" fmla="*/ 10107 w 10107"/>
              <a:gd name="connsiteY1" fmla="*/ 0 h 10000"/>
              <a:gd name="connsiteX2" fmla="*/ 8440 w 10107"/>
              <a:gd name="connsiteY2" fmla="*/ 5000 h 10000"/>
              <a:gd name="connsiteX3" fmla="*/ 10107 w 10107"/>
              <a:gd name="connsiteY3" fmla="*/ 10000 h 10000"/>
              <a:gd name="connsiteX4" fmla="*/ 1774 w 10107"/>
              <a:gd name="connsiteY4" fmla="*/ 10000 h 10000"/>
              <a:gd name="connsiteX5" fmla="*/ 107 w 10107"/>
              <a:gd name="connsiteY5" fmla="*/ 5000 h 10000"/>
              <a:gd name="connsiteX6" fmla="*/ 4657 w 10107"/>
              <a:gd name="connsiteY6" fmla="*/ 826 h 10000"/>
              <a:gd name="connsiteX0" fmla="*/ 7192 w 10252"/>
              <a:gd name="connsiteY0" fmla="*/ 731 h 10000"/>
              <a:gd name="connsiteX1" fmla="*/ 10252 w 10252"/>
              <a:gd name="connsiteY1" fmla="*/ 0 h 10000"/>
              <a:gd name="connsiteX2" fmla="*/ 8585 w 10252"/>
              <a:gd name="connsiteY2" fmla="*/ 5000 h 10000"/>
              <a:gd name="connsiteX3" fmla="*/ 10252 w 10252"/>
              <a:gd name="connsiteY3" fmla="*/ 10000 h 10000"/>
              <a:gd name="connsiteX4" fmla="*/ 1919 w 10252"/>
              <a:gd name="connsiteY4" fmla="*/ 10000 h 10000"/>
              <a:gd name="connsiteX5" fmla="*/ 252 w 10252"/>
              <a:gd name="connsiteY5" fmla="*/ 5000 h 10000"/>
              <a:gd name="connsiteX6" fmla="*/ 7192 w 10252"/>
              <a:gd name="connsiteY6" fmla="*/ 731 h 10000"/>
              <a:gd name="connsiteX0" fmla="*/ 7390 w 10264"/>
              <a:gd name="connsiteY0" fmla="*/ 553 h 10000"/>
              <a:gd name="connsiteX1" fmla="*/ 10264 w 10264"/>
              <a:gd name="connsiteY1" fmla="*/ 0 h 10000"/>
              <a:gd name="connsiteX2" fmla="*/ 8597 w 10264"/>
              <a:gd name="connsiteY2" fmla="*/ 5000 h 10000"/>
              <a:gd name="connsiteX3" fmla="*/ 10264 w 10264"/>
              <a:gd name="connsiteY3" fmla="*/ 10000 h 10000"/>
              <a:gd name="connsiteX4" fmla="*/ 1931 w 10264"/>
              <a:gd name="connsiteY4" fmla="*/ 10000 h 10000"/>
              <a:gd name="connsiteX5" fmla="*/ 264 w 10264"/>
              <a:gd name="connsiteY5" fmla="*/ 5000 h 10000"/>
              <a:gd name="connsiteX6" fmla="*/ 7390 w 10264"/>
              <a:gd name="connsiteY6" fmla="*/ 553 h 10000"/>
              <a:gd name="connsiteX0" fmla="*/ 5650 w 8524"/>
              <a:gd name="connsiteY0" fmla="*/ 553 h 10000"/>
              <a:gd name="connsiteX1" fmla="*/ 8524 w 8524"/>
              <a:gd name="connsiteY1" fmla="*/ 0 h 10000"/>
              <a:gd name="connsiteX2" fmla="*/ 6857 w 8524"/>
              <a:gd name="connsiteY2" fmla="*/ 5000 h 10000"/>
              <a:gd name="connsiteX3" fmla="*/ 8524 w 8524"/>
              <a:gd name="connsiteY3" fmla="*/ 10000 h 10000"/>
              <a:gd name="connsiteX4" fmla="*/ 191 w 8524"/>
              <a:gd name="connsiteY4" fmla="*/ 10000 h 10000"/>
              <a:gd name="connsiteX5" fmla="*/ 2857 w 8524"/>
              <a:gd name="connsiteY5" fmla="*/ 5100 h 10000"/>
              <a:gd name="connsiteX6" fmla="*/ 5650 w 8524"/>
              <a:gd name="connsiteY6" fmla="*/ 553 h 10000"/>
              <a:gd name="connsiteX0" fmla="*/ 5169 w 8541"/>
              <a:gd name="connsiteY0" fmla="*/ 553 h 10000"/>
              <a:gd name="connsiteX1" fmla="*/ 8541 w 8541"/>
              <a:gd name="connsiteY1" fmla="*/ 0 h 10000"/>
              <a:gd name="connsiteX2" fmla="*/ 6585 w 8541"/>
              <a:gd name="connsiteY2" fmla="*/ 5000 h 10000"/>
              <a:gd name="connsiteX3" fmla="*/ 8541 w 8541"/>
              <a:gd name="connsiteY3" fmla="*/ 10000 h 10000"/>
              <a:gd name="connsiteX4" fmla="*/ 332 w 8541"/>
              <a:gd name="connsiteY4" fmla="*/ 9217 h 10000"/>
              <a:gd name="connsiteX5" fmla="*/ 1893 w 8541"/>
              <a:gd name="connsiteY5" fmla="*/ 5100 h 10000"/>
              <a:gd name="connsiteX6" fmla="*/ 5169 w 8541"/>
              <a:gd name="connsiteY6" fmla="*/ 553 h 10000"/>
              <a:gd name="connsiteX0" fmla="*/ 5893 w 9841"/>
              <a:gd name="connsiteY0" fmla="*/ 553 h 10000"/>
              <a:gd name="connsiteX1" fmla="*/ 9841 w 9841"/>
              <a:gd name="connsiteY1" fmla="*/ 0 h 10000"/>
              <a:gd name="connsiteX2" fmla="*/ 7551 w 9841"/>
              <a:gd name="connsiteY2" fmla="*/ 5000 h 10000"/>
              <a:gd name="connsiteX3" fmla="*/ 9841 w 9841"/>
              <a:gd name="connsiteY3" fmla="*/ 10000 h 10000"/>
              <a:gd name="connsiteX4" fmla="*/ 408 w 9841"/>
              <a:gd name="connsiteY4" fmla="*/ 9394 h 10000"/>
              <a:gd name="connsiteX5" fmla="*/ 2057 w 9841"/>
              <a:gd name="connsiteY5" fmla="*/ 5100 h 10000"/>
              <a:gd name="connsiteX6" fmla="*/ 5893 w 9841"/>
              <a:gd name="connsiteY6" fmla="*/ 553 h 10000"/>
              <a:gd name="connsiteX0" fmla="*/ 5988 w 10000"/>
              <a:gd name="connsiteY0" fmla="*/ 27 h 9474"/>
              <a:gd name="connsiteX1" fmla="*/ 9325 w 10000"/>
              <a:gd name="connsiteY1" fmla="*/ 0 h 9474"/>
              <a:gd name="connsiteX2" fmla="*/ 7673 w 10000"/>
              <a:gd name="connsiteY2" fmla="*/ 4474 h 9474"/>
              <a:gd name="connsiteX3" fmla="*/ 10000 w 10000"/>
              <a:gd name="connsiteY3" fmla="*/ 9474 h 9474"/>
              <a:gd name="connsiteX4" fmla="*/ 415 w 10000"/>
              <a:gd name="connsiteY4" fmla="*/ 8868 h 9474"/>
              <a:gd name="connsiteX5" fmla="*/ 2090 w 10000"/>
              <a:gd name="connsiteY5" fmla="*/ 4574 h 9474"/>
              <a:gd name="connsiteX6" fmla="*/ 5988 w 10000"/>
              <a:gd name="connsiteY6" fmla="*/ 27 h 9474"/>
              <a:gd name="connsiteX0" fmla="*/ 5583 w 9595"/>
              <a:gd name="connsiteY0" fmla="*/ 28 h 10000"/>
              <a:gd name="connsiteX1" fmla="*/ 8920 w 9595"/>
              <a:gd name="connsiteY1" fmla="*/ 0 h 10000"/>
              <a:gd name="connsiteX2" fmla="*/ 7268 w 9595"/>
              <a:gd name="connsiteY2" fmla="*/ 4722 h 10000"/>
              <a:gd name="connsiteX3" fmla="*/ 9595 w 9595"/>
              <a:gd name="connsiteY3" fmla="*/ 10000 h 10000"/>
              <a:gd name="connsiteX4" fmla="*/ 10 w 9595"/>
              <a:gd name="connsiteY4" fmla="*/ 9360 h 10000"/>
              <a:gd name="connsiteX5" fmla="*/ 1685 w 9595"/>
              <a:gd name="connsiteY5" fmla="*/ 4828 h 10000"/>
              <a:gd name="connsiteX6" fmla="*/ 5583 w 9595"/>
              <a:gd name="connsiteY6" fmla="*/ 28 h 10000"/>
              <a:gd name="connsiteX0" fmla="*/ 6319 w 10500"/>
              <a:gd name="connsiteY0" fmla="*/ 28 h 10000"/>
              <a:gd name="connsiteX1" fmla="*/ 9797 w 10500"/>
              <a:gd name="connsiteY1" fmla="*/ 0 h 10000"/>
              <a:gd name="connsiteX2" fmla="*/ 8075 w 10500"/>
              <a:gd name="connsiteY2" fmla="*/ 4722 h 10000"/>
              <a:gd name="connsiteX3" fmla="*/ 10500 w 10500"/>
              <a:gd name="connsiteY3" fmla="*/ 10000 h 10000"/>
              <a:gd name="connsiteX4" fmla="*/ 6 w 10500"/>
              <a:gd name="connsiteY4" fmla="*/ 9352 h 10000"/>
              <a:gd name="connsiteX5" fmla="*/ 2256 w 10500"/>
              <a:gd name="connsiteY5" fmla="*/ 4828 h 10000"/>
              <a:gd name="connsiteX6" fmla="*/ 6319 w 10500"/>
              <a:gd name="connsiteY6" fmla="*/ 28 h 10000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253 w 10500"/>
              <a:gd name="connsiteY1" fmla="*/ 5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264 h 10295"/>
              <a:gd name="connsiteX1" fmla="*/ 9253 w 10500"/>
              <a:gd name="connsiteY1" fmla="*/ 269 h 10295"/>
              <a:gd name="connsiteX2" fmla="*/ 8075 w 10500"/>
              <a:gd name="connsiteY2" fmla="*/ 5017 h 10295"/>
              <a:gd name="connsiteX3" fmla="*/ 10500 w 10500"/>
              <a:gd name="connsiteY3" fmla="*/ 10295 h 10295"/>
              <a:gd name="connsiteX4" fmla="*/ 6 w 10500"/>
              <a:gd name="connsiteY4" fmla="*/ 9647 h 10295"/>
              <a:gd name="connsiteX5" fmla="*/ 2256 w 10500"/>
              <a:gd name="connsiteY5" fmla="*/ 5123 h 10295"/>
              <a:gd name="connsiteX6" fmla="*/ 6254 w 10500"/>
              <a:gd name="connsiteY6" fmla="*/ 264 h 10295"/>
              <a:gd name="connsiteX0" fmla="*/ 6254 w 10500"/>
              <a:gd name="connsiteY0" fmla="*/ 277 h 10308"/>
              <a:gd name="connsiteX1" fmla="*/ 8245 w 10500"/>
              <a:gd name="connsiteY1" fmla="*/ 265 h 10308"/>
              <a:gd name="connsiteX2" fmla="*/ 8075 w 10500"/>
              <a:gd name="connsiteY2" fmla="*/ 5030 h 10308"/>
              <a:gd name="connsiteX3" fmla="*/ 10500 w 10500"/>
              <a:gd name="connsiteY3" fmla="*/ 10308 h 10308"/>
              <a:gd name="connsiteX4" fmla="*/ 6 w 10500"/>
              <a:gd name="connsiteY4" fmla="*/ 9660 h 10308"/>
              <a:gd name="connsiteX5" fmla="*/ 2256 w 10500"/>
              <a:gd name="connsiteY5" fmla="*/ 5136 h 10308"/>
              <a:gd name="connsiteX6" fmla="*/ 6254 w 10500"/>
              <a:gd name="connsiteY6" fmla="*/ 277 h 10308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692"/>
              <a:gd name="connsiteY0" fmla="*/ 284 h 9926"/>
              <a:gd name="connsiteX1" fmla="*/ 9728 w 10692"/>
              <a:gd name="connsiteY1" fmla="*/ 264 h 9926"/>
              <a:gd name="connsiteX2" fmla="*/ 8075 w 10692"/>
              <a:gd name="connsiteY2" fmla="*/ 5037 h 9926"/>
              <a:gd name="connsiteX3" fmla="*/ 10692 w 10692"/>
              <a:gd name="connsiteY3" fmla="*/ 9926 h 9926"/>
              <a:gd name="connsiteX4" fmla="*/ 6 w 10692"/>
              <a:gd name="connsiteY4" fmla="*/ 9667 h 9926"/>
              <a:gd name="connsiteX5" fmla="*/ 2256 w 10692"/>
              <a:gd name="connsiteY5" fmla="*/ 5143 h 9926"/>
              <a:gd name="connsiteX6" fmla="*/ 6254 w 10692"/>
              <a:gd name="connsiteY6" fmla="*/ 284 h 9926"/>
              <a:gd name="connsiteX0" fmla="*/ 5849 w 12707"/>
              <a:gd name="connsiteY0" fmla="*/ 332 h 10046"/>
              <a:gd name="connsiteX1" fmla="*/ 12707 w 12707"/>
              <a:gd name="connsiteY1" fmla="*/ 251 h 10046"/>
              <a:gd name="connsiteX2" fmla="*/ 7552 w 12707"/>
              <a:gd name="connsiteY2" fmla="*/ 5121 h 10046"/>
              <a:gd name="connsiteX3" fmla="*/ 10000 w 12707"/>
              <a:gd name="connsiteY3" fmla="*/ 10046 h 10046"/>
              <a:gd name="connsiteX4" fmla="*/ 6 w 12707"/>
              <a:gd name="connsiteY4" fmla="*/ 9785 h 10046"/>
              <a:gd name="connsiteX5" fmla="*/ 2110 w 12707"/>
              <a:gd name="connsiteY5" fmla="*/ 5227 h 10046"/>
              <a:gd name="connsiteX6" fmla="*/ 5849 w 12707"/>
              <a:gd name="connsiteY6" fmla="*/ 332 h 10046"/>
              <a:gd name="connsiteX0" fmla="*/ 5849 w 13024"/>
              <a:gd name="connsiteY0" fmla="*/ 373 h 10087"/>
              <a:gd name="connsiteX1" fmla="*/ 13024 w 13024"/>
              <a:gd name="connsiteY1" fmla="*/ 239 h 10087"/>
              <a:gd name="connsiteX2" fmla="*/ 7552 w 13024"/>
              <a:gd name="connsiteY2" fmla="*/ 5162 h 10087"/>
              <a:gd name="connsiteX3" fmla="*/ 10000 w 13024"/>
              <a:gd name="connsiteY3" fmla="*/ 10087 h 10087"/>
              <a:gd name="connsiteX4" fmla="*/ 6 w 13024"/>
              <a:gd name="connsiteY4" fmla="*/ 9826 h 10087"/>
              <a:gd name="connsiteX5" fmla="*/ 2110 w 13024"/>
              <a:gd name="connsiteY5" fmla="*/ 5268 h 10087"/>
              <a:gd name="connsiteX6" fmla="*/ 5849 w 13024"/>
              <a:gd name="connsiteY6" fmla="*/ 373 h 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24" h="10087">
                <a:moveTo>
                  <a:pt x="5849" y="373"/>
                </a:moveTo>
                <a:cubicBezTo>
                  <a:pt x="6785" y="375"/>
                  <a:pt x="9153" y="-371"/>
                  <a:pt x="13024" y="239"/>
                </a:cubicBezTo>
                <a:cubicBezTo>
                  <a:pt x="11931" y="-363"/>
                  <a:pt x="8056" y="3521"/>
                  <a:pt x="7552" y="5162"/>
                </a:cubicBezTo>
                <a:cubicBezTo>
                  <a:pt x="7048" y="6803"/>
                  <a:pt x="8749" y="10087"/>
                  <a:pt x="10000" y="10087"/>
                </a:cubicBezTo>
                <a:lnTo>
                  <a:pt x="6" y="9826"/>
                </a:lnTo>
                <a:cubicBezTo>
                  <a:pt x="-101" y="9822"/>
                  <a:pt x="1136" y="6844"/>
                  <a:pt x="2110" y="5268"/>
                </a:cubicBezTo>
                <a:cubicBezTo>
                  <a:pt x="3084" y="3693"/>
                  <a:pt x="5248" y="318"/>
                  <a:pt x="5849" y="37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/>
          <p:cNvSpPr/>
          <p:nvPr/>
        </p:nvSpPr>
        <p:spPr>
          <a:xfrm>
            <a:off x="9144000" y="2571750"/>
            <a:ext cx="919895" cy="3379811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/>
          <p:cNvSpPr/>
          <p:nvPr/>
        </p:nvSpPr>
        <p:spPr>
          <a:xfrm>
            <a:off x="-919895" y="2571749"/>
            <a:ext cx="919895" cy="3711329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/>
          <p:cNvSpPr/>
          <p:nvPr/>
        </p:nvSpPr>
        <p:spPr>
          <a:xfrm rot="5400000">
            <a:off x="4041361" y="572040"/>
            <a:ext cx="919895" cy="10062815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Bildobjekt 9" descr="Hoganas_Bjuv_logo_CMY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33" y="4645693"/>
            <a:ext cx="917934" cy="258758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636" y="4747039"/>
            <a:ext cx="545008" cy="16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3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Анкерная система</a:t>
            </a:r>
            <a:endParaRPr lang="sv-SE" dirty="0"/>
          </a:p>
        </p:txBody>
      </p:sp>
      <p:sp>
        <p:nvSpPr>
          <p:cNvPr id="7" name="Platshållare för innehåll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Анкерные кирпичи </a:t>
            </a:r>
            <a:r>
              <a:rPr lang="sv-SE" dirty="0" smtClean="0"/>
              <a:t>Höganäs Bjuf</a:t>
            </a:r>
          </a:p>
          <a:p>
            <a:pPr marL="36000" indent="0">
              <a:buNone/>
            </a:pPr>
            <a:r>
              <a:rPr lang="sv-SE" dirty="0" smtClean="0"/>
              <a:t> </a:t>
            </a:r>
            <a:endParaRPr lang="sv-SE" dirty="0"/>
          </a:p>
          <a:p>
            <a:r>
              <a:rPr lang="sv-SE" dirty="0" smtClean="0"/>
              <a:t>Coro Tex </a:t>
            </a:r>
            <a:r>
              <a:rPr lang="sv-SE" dirty="0"/>
              <a:t>Pro </a:t>
            </a:r>
            <a:r>
              <a:rPr lang="ru-RU" dirty="0" smtClean="0"/>
              <a:t>и кислотостойкий </a:t>
            </a:r>
            <a:r>
              <a:rPr lang="ru-RU" dirty="0" err="1" smtClean="0"/>
              <a:t>праймер</a:t>
            </a:r>
            <a:endParaRPr lang="sv-SE" dirty="0" smtClean="0"/>
          </a:p>
          <a:p>
            <a:pPr marL="36000" indent="0">
              <a:buNone/>
            </a:pPr>
            <a:endParaRPr lang="sv-SE" dirty="0"/>
          </a:p>
          <a:p>
            <a:r>
              <a:rPr lang="ru-RU" dirty="0" smtClean="0"/>
              <a:t>Использование прочих типов сплавов</a:t>
            </a:r>
            <a:endParaRPr lang="sv-SE" dirty="0" smtClean="0"/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86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275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Анкерные кирпичи, толщина</a:t>
            </a:r>
            <a:r>
              <a:rPr lang="sv-SE" dirty="0" smtClean="0"/>
              <a:t>114 </a:t>
            </a:r>
            <a:r>
              <a:rPr lang="ru-RU" dirty="0" smtClean="0"/>
              <a:t>мм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87</a:t>
            </a:fld>
            <a:endParaRPr lang="sv-SE"/>
          </a:p>
        </p:txBody>
      </p:sp>
      <p:pic>
        <p:nvPicPr>
          <p:cNvPr id="5" name="Picture 2" descr="Väg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314450"/>
            <a:ext cx="5887775" cy="298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04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egelvag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314450"/>
            <a:ext cx="5887775" cy="298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Анкерные кирпичи для кладки большой толщины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88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426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 descr="ThinkstockPhotos-AA034603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89</a:t>
            </a:fld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Дизайн </a:t>
            </a:r>
            <a:r>
              <a:rPr lang="sv-SE" dirty="0" smtClean="0">
                <a:solidFill>
                  <a:srgbClr val="FFFFFF"/>
                </a:solidFill>
              </a:rPr>
              <a:t>Höganäs Bjuf/Macon</a:t>
            </a:r>
            <a:br>
              <a:rPr lang="sv-SE" dirty="0" smtClean="0">
                <a:solidFill>
                  <a:srgbClr val="FFFFFF"/>
                </a:solidFill>
              </a:rPr>
            </a:br>
            <a:r>
              <a:rPr lang="ru-RU" dirty="0" smtClean="0">
                <a:solidFill>
                  <a:srgbClr val="FFFFFF"/>
                </a:solidFill>
              </a:rPr>
              <a:t>для фасонных кирпичей и блоков</a:t>
            </a:r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9" name="Lagrade data 8"/>
          <p:cNvSpPr/>
          <p:nvPr/>
        </p:nvSpPr>
        <p:spPr>
          <a:xfrm rot="15849326">
            <a:off x="3314465" y="14889"/>
            <a:ext cx="2236714" cy="9819564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918 w 10001"/>
              <a:gd name="connsiteY0" fmla="*/ 298 h 10000"/>
              <a:gd name="connsiteX1" fmla="*/ 10001 w 10001"/>
              <a:gd name="connsiteY1" fmla="*/ 0 h 10000"/>
              <a:gd name="connsiteX2" fmla="*/ 8334 w 10001"/>
              <a:gd name="connsiteY2" fmla="*/ 5000 h 10000"/>
              <a:gd name="connsiteX3" fmla="*/ 10001 w 10001"/>
              <a:gd name="connsiteY3" fmla="*/ 10000 h 10000"/>
              <a:gd name="connsiteX4" fmla="*/ 1668 w 10001"/>
              <a:gd name="connsiteY4" fmla="*/ 10000 h 10000"/>
              <a:gd name="connsiteX5" fmla="*/ 1 w 10001"/>
              <a:gd name="connsiteY5" fmla="*/ 5000 h 10000"/>
              <a:gd name="connsiteX6" fmla="*/ 1918 w 10001"/>
              <a:gd name="connsiteY6" fmla="*/ 298 h 10000"/>
              <a:gd name="connsiteX0" fmla="*/ 3272 w 10041"/>
              <a:gd name="connsiteY0" fmla="*/ 645 h 10000"/>
              <a:gd name="connsiteX1" fmla="*/ 10041 w 10041"/>
              <a:gd name="connsiteY1" fmla="*/ 0 h 10000"/>
              <a:gd name="connsiteX2" fmla="*/ 8374 w 10041"/>
              <a:gd name="connsiteY2" fmla="*/ 5000 h 10000"/>
              <a:gd name="connsiteX3" fmla="*/ 10041 w 10041"/>
              <a:gd name="connsiteY3" fmla="*/ 10000 h 10000"/>
              <a:gd name="connsiteX4" fmla="*/ 1708 w 10041"/>
              <a:gd name="connsiteY4" fmla="*/ 10000 h 10000"/>
              <a:gd name="connsiteX5" fmla="*/ 41 w 10041"/>
              <a:gd name="connsiteY5" fmla="*/ 5000 h 10000"/>
              <a:gd name="connsiteX6" fmla="*/ 3272 w 10041"/>
              <a:gd name="connsiteY6" fmla="*/ 645 h 10000"/>
              <a:gd name="connsiteX0" fmla="*/ 4657 w 10107"/>
              <a:gd name="connsiteY0" fmla="*/ 826 h 10000"/>
              <a:gd name="connsiteX1" fmla="*/ 10107 w 10107"/>
              <a:gd name="connsiteY1" fmla="*/ 0 h 10000"/>
              <a:gd name="connsiteX2" fmla="*/ 8440 w 10107"/>
              <a:gd name="connsiteY2" fmla="*/ 5000 h 10000"/>
              <a:gd name="connsiteX3" fmla="*/ 10107 w 10107"/>
              <a:gd name="connsiteY3" fmla="*/ 10000 h 10000"/>
              <a:gd name="connsiteX4" fmla="*/ 1774 w 10107"/>
              <a:gd name="connsiteY4" fmla="*/ 10000 h 10000"/>
              <a:gd name="connsiteX5" fmla="*/ 107 w 10107"/>
              <a:gd name="connsiteY5" fmla="*/ 5000 h 10000"/>
              <a:gd name="connsiteX6" fmla="*/ 4657 w 10107"/>
              <a:gd name="connsiteY6" fmla="*/ 826 h 10000"/>
              <a:gd name="connsiteX0" fmla="*/ 7192 w 10252"/>
              <a:gd name="connsiteY0" fmla="*/ 731 h 10000"/>
              <a:gd name="connsiteX1" fmla="*/ 10252 w 10252"/>
              <a:gd name="connsiteY1" fmla="*/ 0 h 10000"/>
              <a:gd name="connsiteX2" fmla="*/ 8585 w 10252"/>
              <a:gd name="connsiteY2" fmla="*/ 5000 h 10000"/>
              <a:gd name="connsiteX3" fmla="*/ 10252 w 10252"/>
              <a:gd name="connsiteY3" fmla="*/ 10000 h 10000"/>
              <a:gd name="connsiteX4" fmla="*/ 1919 w 10252"/>
              <a:gd name="connsiteY4" fmla="*/ 10000 h 10000"/>
              <a:gd name="connsiteX5" fmla="*/ 252 w 10252"/>
              <a:gd name="connsiteY5" fmla="*/ 5000 h 10000"/>
              <a:gd name="connsiteX6" fmla="*/ 7192 w 10252"/>
              <a:gd name="connsiteY6" fmla="*/ 731 h 10000"/>
              <a:gd name="connsiteX0" fmla="*/ 7390 w 10264"/>
              <a:gd name="connsiteY0" fmla="*/ 553 h 10000"/>
              <a:gd name="connsiteX1" fmla="*/ 10264 w 10264"/>
              <a:gd name="connsiteY1" fmla="*/ 0 h 10000"/>
              <a:gd name="connsiteX2" fmla="*/ 8597 w 10264"/>
              <a:gd name="connsiteY2" fmla="*/ 5000 h 10000"/>
              <a:gd name="connsiteX3" fmla="*/ 10264 w 10264"/>
              <a:gd name="connsiteY3" fmla="*/ 10000 h 10000"/>
              <a:gd name="connsiteX4" fmla="*/ 1931 w 10264"/>
              <a:gd name="connsiteY4" fmla="*/ 10000 h 10000"/>
              <a:gd name="connsiteX5" fmla="*/ 264 w 10264"/>
              <a:gd name="connsiteY5" fmla="*/ 5000 h 10000"/>
              <a:gd name="connsiteX6" fmla="*/ 7390 w 10264"/>
              <a:gd name="connsiteY6" fmla="*/ 553 h 10000"/>
              <a:gd name="connsiteX0" fmla="*/ 5650 w 8524"/>
              <a:gd name="connsiteY0" fmla="*/ 553 h 10000"/>
              <a:gd name="connsiteX1" fmla="*/ 8524 w 8524"/>
              <a:gd name="connsiteY1" fmla="*/ 0 h 10000"/>
              <a:gd name="connsiteX2" fmla="*/ 6857 w 8524"/>
              <a:gd name="connsiteY2" fmla="*/ 5000 h 10000"/>
              <a:gd name="connsiteX3" fmla="*/ 8524 w 8524"/>
              <a:gd name="connsiteY3" fmla="*/ 10000 h 10000"/>
              <a:gd name="connsiteX4" fmla="*/ 191 w 8524"/>
              <a:gd name="connsiteY4" fmla="*/ 10000 h 10000"/>
              <a:gd name="connsiteX5" fmla="*/ 2857 w 8524"/>
              <a:gd name="connsiteY5" fmla="*/ 5100 h 10000"/>
              <a:gd name="connsiteX6" fmla="*/ 5650 w 8524"/>
              <a:gd name="connsiteY6" fmla="*/ 553 h 10000"/>
              <a:gd name="connsiteX0" fmla="*/ 5169 w 8541"/>
              <a:gd name="connsiteY0" fmla="*/ 553 h 10000"/>
              <a:gd name="connsiteX1" fmla="*/ 8541 w 8541"/>
              <a:gd name="connsiteY1" fmla="*/ 0 h 10000"/>
              <a:gd name="connsiteX2" fmla="*/ 6585 w 8541"/>
              <a:gd name="connsiteY2" fmla="*/ 5000 h 10000"/>
              <a:gd name="connsiteX3" fmla="*/ 8541 w 8541"/>
              <a:gd name="connsiteY3" fmla="*/ 10000 h 10000"/>
              <a:gd name="connsiteX4" fmla="*/ 332 w 8541"/>
              <a:gd name="connsiteY4" fmla="*/ 9217 h 10000"/>
              <a:gd name="connsiteX5" fmla="*/ 1893 w 8541"/>
              <a:gd name="connsiteY5" fmla="*/ 5100 h 10000"/>
              <a:gd name="connsiteX6" fmla="*/ 5169 w 8541"/>
              <a:gd name="connsiteY6" fmla="*/ 553 h 10000"/>
              <a:gd name="connsiteX0" fmla="*/ 5893 w 9841"/>
              <a:gd name="connsiteY0" fmla="*/ 553 h 10000"/>
              <a:gd name="connsiteX1" fmla="*/ 9841 w 9841"/>
              <a:gd name="connsiteY1" fmla="*/ 0 h 10000"/>
              <a:gd name="connsiteX2" fmla="*/ 7551 w 9841"/>
              <a:gd name="connsiteY2" fmla="*/ 5000 h 10000"/>
              <a:gd name="connsiteX3" fmla="*/ 9841 w 9841"/>
              <a:gd name="connsiteY3" fmla="*/ 10000 h 10000"/>
              <a:gd name="connsiteX4" fmla="*/ 408 w 9841"/>
              <a:gd name="connsiteY4" fmla="*/ 9394 h 10000"/>
              <a:gd name="connsiteX5" fmla="*/ 2057 w 9841"/>
              <a:gd name="connsiteY5" fmla="*/ 5100 h 10000"/>
              <a:gd name="connsiteX6" fmla="*/ 5893 w 9841"/>
              <a:gd name="connsiteY6" fmla="*/ 553 h 10000"/>
              <a:gd name="connsiteX0" fmla="*/ 5988 w 10000"/>
              <a:gd name="connsiteY0" fmla="*/ 27 h 9474"/>
              <a:gd name="connsiteX1" fmla="*/ 9325 w 10000"/>
              <a:gd name="connsiteY1" fmla="*/ 0 h 9474"/>
              <a:gd name="connsiteX2" fmla="*/ 7673 w 10000"/>
              <a:gd name="connsiteY2" fmla="*/ 4474 h 9474"/>
              <a:gd name="connsiteX3" fmla="*/ 10000 w 10000"/>
              <a:gd name="connsiteY3" fmla="*/ 9474 h 9474"/>
              <a:gd name="connsiteX4" fmla="*/ 415 w 10000"/>
              <a:gd name="connsiteY4" fmla="*/ 8868 h 9474"/>
              <a:gd name="connsiteX5" fmla="*/ 2090 w 10000"/>
              <a:gd name="connsiteY5" fmla="*/ 4574 h 9474"/>
              <a:gd name="connsiteX6" fmla="*/ 5988 w 10000"/>
              <a:gd name="connsiteY6" fmla="*/ 27 h 9474"/>
              <a:gd name="connsiteX0" fmla="*/ 5583 w 9595"/>
              <a:gd name="connsiteY0" fmla="*/ 28 h 10000"/>
              <a:gd name="connsiteX1" fmla="*/ 8920 w 9595"/>
              <a:gd name="connsiteY1" fmla="*/ 0 h 10000"/>
              <a:gd name="connsiteX2" fmla="*/ 7268 w 9595"/>
              <a:gd name="connsiteY2" fmla="*/ 4722 h 10000"/>
              <a:gd name="connsiteX3" fmla="*/ 9595 w 9595"/>
              <a:gd name="connsiteY3" fmla="*/ 10000 h 10000"/>
              <a:gd name="connsiteX4" fmla="*/ 10 w 9595"/>
              <a:gd name="connsiteY4" fmla="*/ 9360 h 10000"/>
              <a:gd name="connsiteX5" fmla="*/ 1685 w 9595"/>
              <a:gd name="connsiteY5" fmla="*/ 4828 h 10000"/>
              <a:gd name="connsiteX6" fmla="*/ 5583 w 9595"/>
              <a:gd name="connsiteY6" fmla="*/ 28 h 10000"/>
              <a:gd name="connsiteX0" fmla="*/ 6319 w 10500"/>
              <a:gd name="connsiteY0" fmla="*/ 28 h 10000"/>
              <a:gd name="connsiteX1" fmla="*/ 9797 w 10500"/>
              <a:gd name="connsiteY1" fmla="*/ 0 h 10000"/>
              <a:gd name="connsiteX2" fmla="*/ 8075 w 10500"/>
              <a:gd name="connsiteY2" fmla="*/ 4722 h 10000"/>
              <a:gd name="connsiteX3" fmla="*/ 10500 w 10500"/>
              <a:gd name="connsiteY3" fmla="*/ 10000 h 10000"/>
              <a:gd name="connsiteX4" fmla="*/ 6 w 10500"/>
              <a:gd name="connsiteY4" fmla="*/ 9352 h 10000"/>
              <a:gd name="connsiteX5" fmla="*/ 2256 w 10500"/>
              <a:gd name="connsiteY5" fmla="*/ 4828 h 10000"/>
              <a:gd name="connsiteX6" fmla="*/ 6319 w 10500"/>
              <a:gd name="connsiteY6" fmla="*/ 28 h 10000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253 w 10500"/>
              <a:gd name="connsiteY1" fmla="*/ 5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264 h 10295"/>
              <a:gd name="connsiteX1" fmla="*/ 9253 w 10500"/>
              <a:gd name="connsiteY1" fmla="*/ 269 h 10295"/>
              <a:gd name="connsiteX2" fmla="*/ 8075 w 10500"/>
              <a:gd name="connsiteY2" fmla="*/ 5017 h 10295"/>
              <a:gd name="connsiteX3" fmla="*/ 10500 w 10500"/>
              <a:gd name="connsiteY3" fmla="*/ 10295 h 10295"/>
              <a:gd name="connsiteX4" fmla="*/ 6 w 10500"/>
              <a:gd name="connsiteY4" fmla="*/ 9647 h 10295"/>
              <a:gd name="connsiteX5" fmla="*/ 2256 w 10500"/>
              <a:gd name="connsiteY5" fmla="*/ 5123 h 10295"/>
              <a:gd name="connsiteX6" fmla="*/ 6254 w 10500"/>
              <a:gd name="connsiteY6" fmla="*/ 264 h 10295"/>
              <a:gd name="connsiteX0" fmla="*/ 6254 w 10500"/>
              <a:gd name="connsiteY0" fmla="*/ 277 h 10308"/>
              <a:gd name="connsiteX1" fmla="*/ 8245 w 10500"/>
              <a:gd name="connsiteY1" fmla="*/ 265 h 10308"/>
              <a:gd name="connsiteX2" fmla="*/ 8075 w 10500"/>
              <a:gd name="connsiteY2" fmla="*/ 5030 h 10308"/>
              <a:gd name="connsiteX3" fmla="*/ 10500 w 10500"/>
              <a:gd name="connsiteY3" fmla="*/ 10308 h 10308"/>
              <a:gd name="connsiteX4" fmla="*/ 6 w 10500"/>
              <a:gd name="connsiteY4" fmla="*/ 9660 h 10308"/>
              <a:gd name="connsiteX5" fmla="*/ 2256 w 10500"/>
              <a:gd name="connsiteY5" fmla="*/ 5136 h 10308"/>
              <a:gd name="connsiteX6" fmla="*/ 6254 w 10500"/>
              <a:gd name="connsiteY6" fmla="*/ 277 h 10308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692"/>
              <a:gd name="connsiteY0" fmla="*/ 284 h 9926"/>
              <a:gd name="connsiteX1" fmla="*/ 9728 w 10692"/>
              <a:gd name="connsiteY1" fmla="*/ 264 h 9926"/>
              <a:gd name="connsiteX2" fmla="*/ 8075 w 10692"/>
              <a:gd name="connsiteY2" fmla="*/ 5037 h 9926"/>
              <a:gd name="connsiteX3" fmla="*/ 10692 w 10692"/>
              <a:gd name="connsiteY3" fmla="*/ 9926 h 9926"/>
              <a:gd name="connsiteX4" fmla="*/ 6 w 10692"/>
              <a:gd name="connsiteY4" fmla="*/ 9667 h 9926"/>
              <a:gd name="connsiteX5" fmla="*/ 2256 w 10692"/>
              <a:gd name="connsiteY5" fmla="*/ 5143 h 9926"/>
              <a:gd name="connsiteX6" fmla="*/ 6254 w 10692"/>
              <a:gd name="connsiteY6" fmla="*/ 284 h 9926"/>
              <a:gd name="connsiteX0" fmla="*/ 5849 w 12707"/>
              <a:gd name="connsiteY0" fmla="*/ 332 h 10046"/>
              <a:gd name="connsiteX1" fmla="*/ 12707 w 12707"/>
              <a:gd name="connsiteY1" fmla="*/ 251 h 10046"/>
              <a:gd name="connsiteX2" fmla="*/ 7552 w 12707"/>
              <a:gd name="connsiteY2" fmla="*/ 5121 h 10046"/>
              <a:gd name="connsiteX3" fmla="*/ 10000 w 12707"/>
              <a:gd name="connsiteY3" fmla="*/ 10046 h 10046"/>
              <a:gd name="connsiteX4" fmla="*/ 6 w 12707"/>
              <a:gd name="connsiteY4" fmla="*/ 9785 h 10046"/>
              <a:gd name="connsiteX5" fmla="*/ 2110 w 12707"/>
              <a:gd name="connsiteY5" fmla="*/ 5227 h 10046"/>
              <a:gd name="connsiteX6" fmla="*/ 5849 w 12707"/>
              <a:gd name="connsiteY6" fmla="*/ 332 h 10046"/>
              <a:gd name="connsiteX0" fmla="*/ 5849 w 13024"/>
              <a:gd name="connsiteY0" fmla="*/ 373 h 10087"/>
              <a:gd name="connsiteX1" fmla="*/ 13024 w 13024"/>
              <a:gd name="connsiteY1" fmla="*/ 239 h 10087"/>
              <a:gd name="connsiteX2" fmla="*/ 7552 w 13024"/>
              <a:gd name="connsiteY2" fmla="*/ 5162 h 10087"/>
              <a:gd name="connsiteX3" fmla="*/ 10000 w 13024"/>
              <a:gd name="connsiteY3" fmla="*/ 10087 h 10087"/>
              <a:gd name="connsiteX4" fmla="*/ 6 w 13024"/>
              <a:gd name="connsiteY4" fmla="*/ 9826 h 10087"/>
              <a:gd name="connsiteX5" fmla="*/ 2110 w 13024"/>
              <a:gd name="connsiteY5" fmla="*/ 5268 h 10087"/>
              <a:gd name="connsiteX6" fmla="*/ 5849 w 13024"/>
              <a:gd name="connsiteY6" fmla="*/ 373 h 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24" h="10087">
                <a:moveTo>
                  <a:pt x="5849" y="373"/>
                </a:moveTo>
                <a:cubicBezTo>
                  <a:pt x="6785" y="375"/>
                  <a:pt x="9153" y="-371"/>
                  <a:pt x="13024" y="239"/>
                </a:cubicBezTo>
                <a:cubicBezTo>
                  <a:pt x="11931" y="-363"/>
                  <a:pt x="8056" y="3521"/>
                  <a:pt x="7552" y="5162"/>
                </a:cubicBezTo>
                <a:cubicBezTo>
                  <a:pt x="7048" y="6803"/>
                  <a:pt x="8749" y="10087"/>
                  <a:pt x="10000" y="10087"/>
                </a:cubicBezTo>
                <a:lnTo>
                  <a:pt x="6" y="9826"/>
                </a:lnTo>
                <a:cubicBezTo>
                  <a:pt x="-101" y="9822"/>
                  <a:pt x="1136" y="6844"/>
                  <a:pt x="2110" y="5268"/>
                </a:cubicBezTo>
                <a:cubicBezTo>
                  <a:pt x="3084" y="3693"/>
                  <a:pt x="5248" y="318"/>
                  <a:pt x="5849" y="37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/>
          <p:cNvSpPr/>
          <p:nvPr/>
        </p:nvSpPr>
        <p:spPr>
          <a:xfrm>
            <a:off x="9144000" y="2571750"/>
            <a:ext cx="919895" cy="3379811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/>
          <p:cNvSpPr/>
          <p:nvPr/>
        </p:nvSpPr>
        <p:spPr>
          <a:xfrm>
            <a:off x="-919895" y="2571749"/>
            <a:ext cx="919895" cy="3711329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/>
          <p:cNvSpPr/>
          <p:nvPr/>
        </p:nvSpPr>
        <p:spPr>
          <a:xfrm rot="5400000">
            <a:off x="4041361" y="572040"/>
            <a:ext cx="919895" cy="10062815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Bildobjekt 9" descr="Hoganas_Bjuv_logo_CMY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33" y="4645693"/>
            <a:ext cx="917934" cy="258758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636" y="4747039"/>
            <a:ext cx="545008" cy="16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9</a:t>
            </a:fld>
            <a:endParaRPr lang="sv-SE" dirty="0"/>
          </a:p>
        </p:txBody>
      </p:sp>
      <p:sp>
        <p:nvSpPr>
          <p:cNvPr id="9" name="Rektangel 10"/>
          <p:cNvSpPr>
            <a:spLocks noChangeArrowheads="1"/>
          </p:cNvSpPr>
          <p:nvPr/>
        </p:nvSpPr>
        <p:spPr bwMode="auto">
          <a:xfrm>
            <a:off x="468313" y="587831"/>
            <a:ext cx="34083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>
                <a:solidFill>
                  <a:schemeClr val="tx2"/>
                </a:solidFill>
              </a:rPr>
              <a:t>Macon </a:t>
            </a:r>
            <a:r>
              <a:rPr lang="ru-RU" altLang="ru-RU" sz="1600" dirty="0">
                <a:solidFill>
                  <a:schemeClr val="tx2"/>
                </a:solidFill>
              </a:rPr>
              <a:t>стремится оптимизировать процессы сжигания топлива с целью минимизации воздействия </a:t>
            </a:r>
            <a:r>
              <a:rPr lang="ru-RU" altLang="ru-RU" sz="1600" dirty="0" smtClean="0">
                <a:solidFill>
                  <a:schemeClr val="tx2"/>
                </a:solidFill>
              </a:rPr>
              <a:t>на окружающую среду</a:t>
            </a:r>
            <a:endParaRPr lang="en-US" altLang="ru-RU" sz="1600" dirty="0">
              <a:solidFill>
                <a:schemeClr val="tx2"/>
              </a:solidFill>
            </a:endParaRPr>
          </a:p>
        </p:txBody>
      </p:sp>
      <p:pic>
        <p:nvPicPr>
          <p:cNvPr id="11" name="Bildobjekt 11" descr="Miljoblomma.ph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8" y="1908810"/>
            <a:ext cx="2257425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435020"/>
              </p:ext>
            </p:extLst>
          </p:nvPr>
        </p:nvGraphicFramePr>
        <p:xfrm>
          <a:off x="4824734" y="720090"/>
          <a:ext cx="1756188" cy="2472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8" name="Acrobat Document" r:id="rId4" imgW="5017680" imgH="7064640" progId="Acrobat.Document.11">
                  <p:embed/>
                </p:oleObj>
              </mc:Choice>
              <mc:Fallback>
                <p:oleObj name="Acrobat Document" r:id="rId4" imgW="5017680" imgH="7064640" progId="Acrobat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4734" y="720090"/>
                        <a:ext cx="1756188" cy="247262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5738800"/>
              </p:ext>
            </p:extLst>
          </p:nvPr>
        </p:nvGraphicFramePr>
        <p:xfrm>
          <a:off x="6425252" y="1483521"/>
          <a:ext cx="1756188" cy="2472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9" name="Acrobat Document" r:id="rId6" imgW="5017680" imgH="7064640" progId="Acrobat.Document.11">
                  <p:embed/>
                </p:oleObj>
              </mc:Choice>
              <mc:Fallback>
                <p:oleObj name="Acrobat Document" r:id="rId6" imgW="5017680" imgH="7064640" progId="Acrobat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5252" y="1483521"/>
                        <a:ext cx="1756188" cy="247262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920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90</a:t>
            </a:fld>
            <a:endParaRPr lang="sv-SE"/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Фасонные кирпичи</a:t>
            </a:r>
            <a:endParaRPr lang="sv-SE" dirty="0"/>
          </a:p>
        </p:txBody>
      </p:sp>
      <p:pic>
        <p:nvPicPr>
          <p:cNvPr id="6" name="Picture 2" descr="L:\Borgestad_Image_library\Höganäs Bjuf AB    2008 03 05#0033\JPEG\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050" y="1063228"/>
            <a:ext cx="4717000" cy="313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:\Borgestad_Image_library\Höganäs Bjuf AB    2008 03 05#0033\JPEG\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5" y="1063229"/>
            <a:ext cx="2085975" cy="313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15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Входной конус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000" indent="0">
              <a:buNone/>
            </a:pPr>
            <a:r>
              <a:rPr lang="ru-RU" dirty="0" smtClean="0"/>
              <a:t>Фасонные или </a:t>
            </a:r>
            <a:r>
              <a:rPr lang="ru-RU" dirty="0" err="1" smtClean="0"/>
              <a:t>преформированные</a:t>
            </a:r>
            <a:r>
              <a:rPr lang="ru-RU" dirty="0" smtClean="0"/>
              <a:t> кирпичи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91</a:t>
            </a:fld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535" y="1826295"/>
            <a:ext cx="3666685" cy="2537814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83" y="1826295"/>
            <a:ext cx="3243353" cy="256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1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" y="2385676"/>
            <a:ext cx="7317884" cy="2208260"/>
          </a:xfrm>
          <a:prstGeom prst="rect">
            <a:avLst/>
          </a:prstGeom>
        </p:spPr>
      </p:pic>
      <p:sp>
        <p:nvSpPr>
          <p:cNvPr id="6" name="Platshållare för innehåll 5"/>
          <p:cNvSpPr>
            <a:spLocks noGrp="1"/>
          </p:cNvSpPr>
          <p:nvPr>
            <p:ph sz="half" idx="1"/>
          </p:nvPr>
        </p:nvSpPr>
        <p:spPr>
          <a:xfrm>
            <a:off x="457200" y="942206"/>
            <a:ext cx="7683500" cy="2886940"/>
          </a:xfrm>
        </p:spPr>
        <p:txBody>
          <a:bodyPr>
            <a:normAutofit/>
          </a:bodyPr>
          <a:lstStyle/>
          <a:p>
            <a:r>
              <a:rPr lang="ru-RU" dirty="0" smtClean="0"/>
              <a:t>Рентабельность производства зависит от продолжительности остановов и скорости монтажных работ</a:t>
            </a:r>
            <a:endParaRPr lang="sv-SE" dirty="0"/>
          </a:p>
          <a:p>
            <a:r>
              <a:rPr lang="ru-RU" dirty="0" smtClean="0"/>
              <a:t>Использование фасонных огнеупоров </a:t>
            </a:r>
            <a:r>
              <a:rPr lang="sv-SE" dirty="0" smtClean="0"/>
              <a:t>FIREBOLT® </a:t>
            </a:r>
            <a:r>
              <a:rPr lang="ru-RU" dirty="0" smtClean="0"/>
              <a:t>сокращает время и стоимость монтажа благодаря термообработке изделий до поставки заказчику</a:t>
            </a:r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92</a:t>
            </a:fld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FIREBOLT</a:t>
            </a:r>
            <a:r>
              <a:rPr lang="sv-SE" baseline="30000" dirty="0"/>
              <a:t>®</a:t>
            </a:r>
            <a:r>
              <a:rPr lang="sv-SE" dirty="0"/>
              <a:t> </a:t>
            </a:r>
            <a:r>
              <a:rPr lang="ru-RU" dirty="0" smtClean="0"/>
              <a:t>фасонные огнеупоры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1015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Своды циклонов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93</a:t>
            </a:fld>
            <a:endParaRPr lang="sv-SE"/>
          </a:p>
        </p:txBody>
      </p:sp>
      <p:sp>
        <p:nvSpPr>
          <p:cNvPr id="6" name="Rektangel 5"/>
          <p:cNvSpPr/>
          <p:nvPr/>
        </p:nvSpPr>
        <p:spPr>
          <a:xfrm>
            <a:off x="7913928" y="2012909"/>
            <a:ext cx="691173" cy="79479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/>
          <p:cNvSpPr/>
          <p:nvPr/>
        </p:nvSpPr>
        <p:spPr>
          <a:xfrm>
            <a:off x="493890" y="3332035"/>
            <a:ext cx="5360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indent="0"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</a:t>
            </a:r>
            <a:endParaRPr lang="sv-SE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Шамотный кирпич </a:t>
            </a:r>
            <a:r>
              <a:rPr lang="sv-SE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Viking 330/Alsic 500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подвесные балки обрабатываются кислотостойким </a:t>
            </a:r>
            <a:r>
              <a:rPr lang="ru-RU" sz="16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праймером</a:t>
            </a:r>
            <a:endParaRPr lang="sv-S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918799"/>
            <a:ext cx="5942858" cy="2148572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864" y="1904733"/>
            <a:ext cx="2573714" cy="200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0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 descr="taktyp.pn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" r="4844"/>
          <a:stretch>
            <a:fillRect/>
          </a:stretch>
        </p:blipFill>
        <p:spPr>
          <a:xfrm>
            <a:off x="577847" y="1319154"/>
            <a:ext cx="5289170" cy="2979478"/>
          </a:xfrm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94</a:t>
            </a:fld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Дизайн подвесного свода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4740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Огнеупорные решения</a:t>
            </a:r>
            <a:endParaRPr lang="sv-SE" dirty="0"/>
          </a:p>
        </p:txBody>
      </p:sp>
      <p:sp>
        <p:nvSpPr>
          <p:cNvPr id="7" name="Platshållare för innehåll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Рекомендации по футеровке носят принципиальный характер. Производство каждого завода индивидуально, для получения конкретного решения просим обращаться в </a:t>
            </a:r>
            <a:r>
              <a:rPr lang="sv-SE" dirty="0" smtClean="0"/>
              <a:t>Höganäs </a:t>
            </a:r>
            <a:r>
              <a:rPr lang="sv-SE" dirty="0"/>
              <a:t>Bjuf</a:t>
            </a:r>
            <a:r>
              <a:rPr lang="sv-SE" dirty="0" smtClean="0"/>
              <a:t>.</a:t>
            </a:r>
          </a:p>
          <a:p>
            <a:pPr marL="36000" indent="0">
              <a:buNone/>
            </a:pPr>
            <a:endParaRPr lang="sv-SE" sz="800" dirty="0"/>
          </a:p>
          <a:p>
            <a:r>
              <a:rPr lang="ru-RU" dirty="0" smtClean="0"/>
              <a:t>Для каждой позиции необходим индивидуальный расчет</a:t>
            </a:r>
            <a:r>
              <a:rPr lang="sv-SE" dirty="0" smtClean="0"/>
              <a:t>.</a:t>
            </a:r>
          </a:p>
          <a:p>
            <a:pPr marL="36000" indent="0">
              <a:buNone/>
            </a:pPr>
            <a:endParaRPr lang="sv-SE" sz="800" dirty="0"/>
          </a:p>
          <a:p>
            <a:r>
              <a:rPr lang="ru-RU" dirty="0" smtClean="0"/>
              <a:t>По вашей просьбе мы подготовим расчет энергосбережения при использовании магнезитовых кирпичей и шамотных в качестве изоляции, а также </a:t>
            </a:r>
            <a:r>
              <a:rPr lang="ru-RU" dirty="0" err="1" smtClean="0"/>
              <a:t>диатомитовых</a:t>
            </a:r>
            <a:r>
              <a:rPr lang="ru-RU" dirty="0" smtClean="0"/>
              <a:t> изоляционных кирпичей на других участках</a:t>
            </a:r>
            <a:r>
              <a:rPr lang="sv-SE" dirty="0" smtClean="0"/>
              <a:t>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95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121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Подробная информация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000" indent="0">
              <a:buNone/>
            </a:pPr>
            <a:r>
              <a:rPr lang="sv-SE" sz="2400" dirty="0" smtClean="0">
                <a:hlinkClick r:id="rId2"/>
              </a:rPr>
              <a:t>www.hoganasbjuf.com</a:t>
            </a:r>
            <a:r>
              <a:rPr lang="sv-SE" sz="2400" dirty="0" smtClean="0"/>
              <a:t> </a:t>
            </a:r>
          </a:p>
          <a:p>
            <a:pPr marL="36000" indent="0">
              <a:buNone/>
            </a:pPr>
            <a:r>
              <a:rPr lang="sv-SE" sz="2400" dirty="0" smtClean="0">
                <a:hlinkClick r:id="rId3"/>
              </a:rPr>
              <a:t>www.macon.se</a:t>
            </a:r>
            <a:endParaRPr lang="sv-SE" sz="2400" dirty="0" smtClean="0"/>
          </a:p>
          <a:p>
            <a:pPr marL="36000" indent="0">
              <a:buNone/>
            </a:pPr>
            <a:endParaRPr lang="sv-SE" sz="2400" dirty="0" smtClean="0"/>
          </a:p>
          <a:p>
            <a:pPr marL="36000" indent="0">
              <a:buNone/>
            </a:pPr>
            <a:endParaRPr lang="sv-SE" sz="2400" dirty="0" smtClean="0"/>
          </a:p>
          <a:p>
            <a:pPr marL="36000" indent="0">
              <a:buNone/>
            </a:pPr>
            <a:r>
              <a:rPr lang="ru-RU" sz="1600" b="1" dirty="0" smtClean="0"/>
              <a:t>Региональный директор по продажам</a:t>
            </a:r>
            <a:endParaRPr lang="sv-SE" sz="1600" b="1" dirty="0"/>
          </a:p>
          <a:p>
            <a:pPr marL="36000" indent="0">
              <a:buNone/>
            </a:pPr>
            <a:r>
              <a:rPr lang="ru-RU" sz="1600" b="1" dirty="0" smtClean="0"/>
              <a:t>Матс-Уве Эрикссон</a:t>
            </a:r>
            <a:endParaRPr lang="sv-SE" sz="1600" b="1" dirty="0" smtClean="0"/>
          </a:p>
          <a:p>
            <a:pPr marL="36000" indent="0">
              <a:buNone/>
            </a:pPr>
            <a:r>
              <a:rPr lang="ru-RU" sz="1600" dirty="0" err="1" smtClean="0"/>
              <a:t>Эл.почта</a:t>
            </a:r>
            <a:r>
              <a:rPr lang="en-US" sz="1600" dirty="0" smtClean="0"/>
              <a:t>: </a:t>
            </a:r>
            <a:r>
              <a:rPr lang="en-US" sz="1600" u="sng" dirty="0" smtClean="0">
                <a:hlinkClick r:id="rId4"/>
              </a:rPr>
              <a:t>mats.eriksson@hoganasbjuf.se</a:t>
            </a:r>
            <a:endParaRPr lang="en-US" sz="1600" dirty="0"/>
          </a:p>
          <a:p>
            <a:pPr marL="36000" indent="0">
              <a:buNone/>
            </a:pPr>
            <a:r>
              <a:rPr lang="ru-RU" sz="1600" dirty="0" smtClean="0"/>
              <a:t>Телефон</a:t>
            </a:r>
            <a:r>
              <a:rPr lang="en-US" sz="1600" dirty="0" smtClean="0"/>
              <a:t>: </a:t>
            </a:r>
            <a:r>
              <a:rPr lang="en-US" sz="1600" dirty="0"/>
              <a:t>+46 70 56 85 846</a:t>
            </a:r>
            <a:endParaRPr lang="sv-SE" sz="1600" dirty="0"/>
          </a:p>
          <a:p>
            <a:pPr marL="36000" indent="0">
              <a:buNone/>
            </a:pPr>
            <a:endParaRPr lang="sv-SE" sz="16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96</a:t>
            </a:fld>
            <a:endParaRPr lang="sv-SE"/>
          </a:p>
        </p:txBody>
      </p:sp>
      <p:pic>
        <p:nvPicPr>
          <p:cNvPr id="6" name="Platshållare för bild 12" descr="LKAB_KILN_MG_1882_1_sc_big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4261" y="896761"/>
            <a:ext cx="4249737" cy="239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9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0" r="11506" b="7435"/>
          <a:stretch/>
        </p:blipFill>
        <p:spPr>
          <a:xfrm>
            <a:off x="0" y="0"/>
            <a:ext cx="9144000" cy="5143500"/>
          </a:xfrm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D6D-775D-2841-89B8-43A30D40293F}" type="slidenum">
              <a:rPr lang="sv-SE" smtClean="0"/>
              <a:t>97</a:t>
            </a:fld>
            <a:endParaRPr lang="sv-SE"/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Спасибо</a:t>
            </a:r>
            <a:r>
              <a:rPr lang="sv-SE" dirty="0" smtClean="0">
                <a:solidFill>
                  <a:srgbClr val="FFFFFF"/>
                </a:solidFill>
              </a:rPr>
              <a:t>!</a:t>
            </a:r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8" name="Lagrade data 8"/>
          <p:cNvSpPr/>
          <p:nvPr/>
        </p:nvSpPr>
        <p:spPr>
          <a:xfrm rot="15849326">
            <a:off x="3314465" y="14889"/>
            <a:ext cx="2236714" cy="9819564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918 w 10001"/>
              <a:gd name="connsiteY0" fmla="*/ 298 h 10000"/>
              <a:gd name="connsiteX1" fmla="*/ 10001 w 10001"/>
              <a:gd name="connsiteY1" fmla="*/ 0 h 10000"/>
              <a:gd name="connsiteX2" fmla="*/ 8334 w 10001"/>
              <a:gd name="connsiteY2" fmla="*/ 5000 h 10000"/>
              <a:gd name="connsiteX3" fmla="*/ 10001 w 10001"/>
              <a:gd name="connsiteY3" fmla="*/ 10000 h 10000"/>
              <a:gd name="connsiteX4" fmla="*/ 1668 w 10001"/>
              <a:gd name="connsiteY4" fmla="*/ 10000 h 10000"/>
              <a:gd name="connsiteX5" fmla="*/ 1 w 10001"/>
              <a:gd name="connsiteY5" fmla="*/ 5000 h 10000"/>
              <a:gd name="connsiteX6" fmla="*/ 1918 w 10001"/>
              <a:gd name="connsiteY6" fmla="*/ 298 h 10000"/>
              <a:gd name="connsiteX0" fmla="*/ 3272 w 10041"/>
              <a:gd name="connsiteY0" fmla="*/ 645 h 10000"/>
              <a:gd name="connsiteX1" fmla="*/ 10041 w 10041"/>
              <a:gd name="connsiteY1" fmla="*/ 0 h 10000"/>
              <a:gd name="connsiteX2" fmla="*/ 8374 w 10041"/>
              <a:gd name="connsiteY2" fmla="*/ 5000 h 10000"/>
              <a:gd name="connsiteX3" fmla="*/ 10041 w 10041"/>
              <a:gd name="connsiteY3" fmla="*/ 10000 h 10000"/>
              <a:gd name="connsiteX4" fmla="*/ 1708 w 10041"/>
              <a:gd name="connsiteY4" fmla="*/ 10000 h 10000"/>
              <a:gd name="connsiteX5" fmla="*/ 41 w 10041"/>
              <a:gd name="connsiteY5" fmla="*/ 5000 h 10000"/>
              <a:gd name="connsiteX6" fmla="*/ 3272 w 10041"/>
              <a:gd name="connsiteY6" fmla="*/ 645 h 10000"/>
              <a:gd name="connsiteX0" fmla="*/ 4657 w 10107"/>
              <a:gd name="connsiteY0" fmla="*/ 826 h 10000"/>
              <a:gd name="connsiteX1" fmla="*/ 10107 w 10107"/>
              <a:gd name="connsiteY1" fmla="*/ 0 h 10000"/>
              <a:gd name="connsiteX2" fmla="*/ 8440 w 10107"/>
              <a:gd name="connsiteY2" fmla="*/ 5000 h 10000"/>
              <a:gd name="connsiteX3" fmla="*/ 10107 w 10107"/>
              <a:gd name="connsiteY3" fmla="*/ 10000 h 10000"/>
              <a:gd name="connsiteX4" fmla="*/ 1774 w 10107"/>
              <a:gd name="connsiteY4" fmla="*/ 10000 h 10000"/>
              <a:gd name="connsiteX5" fmla="*/ 107 w 10107"/>
              <a:gd name="connsiteY5" fmla="*/ 5000 h 10000"/>
              <a:gd name="connsiteX6" fmla="*/ 4657 w 10107"/>
              <a:gd name="connsiteY6" fmla="*/ 826 h 10000"/>
              <a:gd name="connsiteX0" fmla="*/ 7192 w 10252"/>
              <a:gd name="connsiteY0" fmla="*/ 731 h 10000"/>
              <a:gd name="connsiteX1" fmla="*/ 10252 w 10252"/>
              <a:gd name="connsiteY1" fmla="*/ 0 h 10000"/>
              <a:gd name="connsiteX2" fmla="*/ 8585 w 10252"/>
              <a:gd name="connsiteY2" fmla="*/ 5000 h 10000"/>
              <a:gd name="connsiteX3" fmla="*/ 10252 w 10252"/>
              <a:gd name="connsiteY3" fmla="*/ 10000 h 10000"/>
              <a:gd name="connsiteX4" fmla="*/ 1919 w 10252"/>
              <a:gd name="connsiteY4" fmla="*/ 10000 h 10000"/>
              <a:gd name="connsiteX5" fmla="*/ 252 w 10252"/>
              <a:gd name="connsiteY5" fmla="*/ 5000 h 10000"/>
              <a:gd name="connsiteX6" fmla="*/ 7192 w 10252"/>
              <a:gd name="connsiteY6" fmla="*/ 731 h 10000"/>
              <a:gd name="connsiteX0" fmla="*/ 7390 w 10264"/>
              <a:gd name="connsiteY0" fmla="*/ 553 h 10000"/>
              <a:gd name="connsiteX1" fmla="*/ 10264 w 10264"/>
              <a:gd name="connsiteY1" fmla="*/ 0 h 10000"/>
              <a:gd name="connsiteX2" fmla="*/ 8597 w 10264"/>
              <a:gd name="connsiteY2" fmla="*/ 5000 h 10000"/>
              <a:gd name="connsiteX3" fmla="*/ 10264 w 10264"/>
              <a:gd name="connsiteY3" fmla="*/ 10000 h 10000"/>
              <a:gd name="connsiteX4" fmla="*/ 1931 w 10264"/>
              <a:gd name="connsiteY4" fmla="*/ 10000 h 10000"/>
              <a:gd name="connsiteX5" fmla="*/ 264 w 10264"/>
              <a:gd name="connsiteY5" fmla="*/ 5000 h 10000"/>
              <a:gd name="connsiteX6" fmla="*/ 7390 w 10264"/>
              <a:gd name="connsiteY6" fmla="*/ 553 h 10000"/>
              <a:gd name="connsiteX0" fmla="*/ 5650 w 8524"/>
              <a:gd name="connsiteY0" fmla="*/ 553 h 10000"/>
              <a:gd name="connsiteX1" fmla="*/ 8524 w 8524"/>
              <a:gd name="connsiteY1" fmla="*/ 0 h 10000"/>
              <a:gd name="connsiteX2" fmla="*/ 6857 w 8524"/>
              <a:gd name="connsiteY2" fmla="*/ 5000 h 10000"/>
              <a:gd name="connsiteX3" fmla="*/ 8524 w 8524"/>
              <a:gd name="connsiteY3" fmla="*/ 10000 h 10000"/>
              <a:gd name="connsiteX4" fmla="*/ 191 w 8524"/>
              <a:gd name="connsiteY4" fmla="*/ 10000 h 10000"/>
              <a:gd name="connsiteX5" fmla="*/ 2857 w 8524"/>
              <a:gd name="connsiteY5" fmla="*/ 5100 h 10000"/>
              <a:gd name="connsiteX6" fmla="*/ 5650 w 8524"/>
              <a:gd name="connsiteY6" fmla="*/ 553 h 10000"/>
              <a:gd name="connsiteX0" fmla="*/ 5169 w 8541"/>
              <a:gd name="connsiteY0" fmla="*/ 553 h 10000"/>
              <a:gd name="connsiteX1" fmla="*/ 8541 w 8541"/>
              <a:gd name="connsiteY1" fmla="*/ 0 h 10000"/>
              <a:gd name="connsiteX2" fmla="*/ 6585 w 8541"/>
              <a:gd name="connsiteY2" fmla="*/ 5000 h 10000"/>
              <a:gd name="connsiteX3" fmla="*/ 8541 w 8541"/>
              <a:gd name="connsiteY3" fmla="*/ 10000 h 10000"/>
              <a:gd name="connsiteX4" fmla="*/ 332 w 8541"/>
              <a:gd name="connsiteY4" fmla="*/ 9217 h 10000"/>
              <a:gd name="connsiteX5" fmla="*/ 1893 w 8541"/>
              <a:gd name="connsiteY5" fmla="*/ 5100 h 10000"/>
              <a:gd name="connsiteX6" fmla="*/ 5169 w 8541"/>
              <a:gd name="connsiteY6" fmla="*/ 553 h 10000"/>
              <a:gd name="connsiteX0" fmla="*/ 5893 w 9841"/>
              <a:gd name="connsiteY0" fmla="*/ 553 h 10000"/>
              <a:gd name="connsiteX1" fmla="*/ 9841 w 9841"/>
              <a:gd name="connsiteY1" fmla="*/ 0 h 10000"/>
              <a:gd name="connsiteX2" fmla="*/ 7551 w 9841"/>
              <a:gd name="connsiteY2" fmla="*/ 5000 h 10000"/>
              <a:gd name="connsiteX3" fmla="*/ 9841 w 9841"/>
              <a:gd name="connsiteY3" fmla="*/ 10000 h 10000"/>
              <a:gd name="connsiteX4" fmla="*/ 408 w 9841"/>
              <a:gd name="connsiteY4" fmla="*/ 9394 h 10000"/>
              <a:gd name="connsiteX5" fmla="*/ 2057 w 9841"/>
              <a:gd name="connsiteY5" fmla="*/ 5100 h 10000"/>
              <a:gd name="connsiteX6" fmla="*/ 5893 w 9841"/>
              <a:gd name="connsiteY6" fmla="*/ 553 h 10000"/>
              <a:gd name="connsiteX0" fmla="*/ 5988 w 10000"/>
              <a:gd name="connsiteY0" fmla="*/ 27 h 9474"/>
              <a:gd name="connsiteX1" fmla="*/ 9325 w 10000"/>
              <a:gd name="connsiteY1" fmla="*/ 0 h 9474"/>
              <a:gd name="connsiteX2" fmla="*/ 7673 w 10000"/>
              <a:gd name="connsiteY2" fmla="*/ 4474 h 9474"/>
              <a:gd name="connsiteX3" fmla="*/ 10000 w 10000"/>
              <a:gd name="connsiteY3" fmla="*/ 9474 h 9474"/>
              <a:gd name="connsiteX4" fmla="*/ 415 w 10000"/>
              <a:gd name="connsiteY4" fmla="*/ 8868 h 9474"/>
              <a:gd name="connsiteX5" fmla="*/ 2090 w 10000"/>
              <a:gd name="connsiteY5" fmla="*/ 4574 h 9474"/>
              <a:gd name="connsiteX6" fmla="*/ 5988 w 10000"/>
              <a:gd name="connsiteY6" fmla="*/ 27 h 9474"/>
              <a:gd name="connsiteX0" fmla="*/ 5583 w 9595"/>
              <a:gd name="connsiteY0" fmla="*/ 28 h 10000"/>
              <a:gd name="connsiteX1" fmla="*/ 8920 w 9595"/>
              <a:gd name="connsiteY1" fmla="*/ 0 h 10000"/>
              <a:gd name="connsiteX2" fmla="*/ 7268 w 9595"/>
              <a:gd name="connsiteY2" fmla="*/ 4722 h 10000"/>
              <a:gd name="connsiteX3" fmla="*/ 9595 w 9595"/>
              <a:gd name="connsiteY3" fmla="*/ 10000 h 10000"/>
              <a:gd name="connsiteX4" fmla="*/ 10 w 9595"/>
              <a:gd name="connsiteY4" fmla="*/ 9360 h 10000"/>
              <a:gd name="connsiteX5" fmla="*/ 1685 w 9595"/>
              <a:gd name="connsiteY5" fmla="*/ 4828 h 10000"/>
              <a:gd name="connsiteX6" fmla="*/ 5583 w 9595"/>
              <a:gd name="connsiteY6" fmla="*/ 28 h 10000"/>
              <a:gd name="connsiteX0" fmla="*/ 6319 w 10500"/>
              <a:gd name="connsiteY0" fmla="*/ 28 h 10000"/>
              <a:gd name="connsiteX1" fmla="*/ 9797 w 10500"/>
              <a:gd name="connsiteY1" fmla="*/ 0 h 10000"/>
              <a:gd name="connsiteX2" fmla="*/ 8075 w 10500"/>
              <a:gd name="connsiteY2" fmla="*/ 4722 h 10000"/>
              <a:gd name="connsiteX3" fmla="*/ 10500 w 10500"/>
              <a:gd name="connsiteY3" fmla="*/ 10000 h 10000"/>
              <a:gd name="connsiteX4" fmla="*/ 6 w 10500"/>
              <a:gd name="connsiteY4" fmla="*/ 9352 h 10000"/>
              <a:gd name="connsiteX5" fmla="*/ 2256 w 10500"/>
              <a:gd name="connsiteY5" fmla="*/ 4828 h 10000"/>
              <a:gd name="connsiteX6" fmla="*/ 6319 w 10500"/>
              <a:gd name="connsiteY6" fmla="*/ 28 h 10000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24 w 10500"/>
              <a:gd name="connsiteY0" fmla="*/ 0 h 10065"/>
              <a:gd name="connsiteX1" fmla="*/ 9797 w 10500"/>
              <a:gd name="connsiteY1" fmla="*/ 65 h 10065"/>
              <a:gd name="connsiteX2" fmla="*/ 8075 w 10500"/>
              <a:gd name="connsiteY2" fmla="*/ 4787 h 10065"/>
              <a:gd name="connsiteX3" fmla="*/ 10500 w 10500"/>
              <a:gd name="connsiteY3" fmla="*/ 10065 h 10065"/>
              <a:gd name="connsiteX4" fmla="*/ 6 w 10500"/>
              <a:gd name="connsiteY4" fmla="*/ 9417 h 10065"/>
              <a:gd name="connsiteX5" fmla="*/ 2256 w 10500"/>
              <a:gd name="connsiteY5" fmla="*/ 4893 h 10065"/>
              <a:gd name="connsiteX6" fmla="*/ 6224 w 10500"/>
              <a:gd name="connsiteY6" fmla="*/ 0 h 10065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797 w 10500"/>
              <a:gd name="connsiteY1" fmla="*/ 31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0 h 10031"/>
              <a:gd name="connsiteX1" fmla="*/ 9253 w 10500"/>
              <a:gd name="connsiteY1" fmla="*/ 5 h 10031"/>
              <a:gd name="connsiteX2" fmla="*/ 8075 w 10500"/>
              <a:gd name="connsiteY2" fmla="*/ 4753 h 10031"/>
              <a:gd name="connsiteX3" fmla="*/ 10500 w 10500"/>
              <a:gd name="connsiteY3" fmla="*/ 10031 h 10031"/>
              <a:gd name="connsiteX4" fmla="*/ 6 w 10500"/>
              <a:gd name="connsiteY4" fmla="*/ 9383 h 10031"/>
              <a:gd name="connsiteX5" fmla="*/ 2256 w 10500"/>
              <a:gd name="connsiteY5" fmla="*/ 4859 h 10031"/>
              <a:gd name="connsiteX6" fmla="*/ 6254 w 10500"/>
              <a:gd name="connsiteY6" fmla="*/ 0 h 10031"/>
              <a:gd name="connsiteX0" fmla="*/ 6254 w 10500"/>
              <a:gd name="connsiteY0" fmla="*/ 264 h 10295"/>
              <a:gd name="connsiteX1" fmla="*/ 9253 w 10500"/>
              <a:gd name="connsiteY1" fmla="*/ 269 h 10295"/>
              <a:gd name="connsiteX2" fmla="*/ 8075 w 10500"/>
              <a:gd name="connsiteY2" fmla="*/ 5017 h 10295"/>
              <a:gd name="connsiteX3" fmla="*/ 10500 w 10500"/>
              <a:gd name="connsiteY3" fmla="*/ 10295 h 10295"/>
              <a:gd name="connsiteX4" fmla="*/ 6 w 10500"/>
              <a:gd name="connsiteY4" fmla="*/ 9647 h 10295"/>
              <a:gd name="connsiteX5" fmla="*/ 2256 w 10500"/>
              <a:gd name="connsiteY5" fmla="*/ 5123 h 10295"/>
              <a:gd name="connsiteX6" fmla="*/ 6254 w 10500"/>
              <a:gd name="connsiteY6" fmla="*/ 264 h 10295"/>
              <a:gd name="connsiteX0" fmla="*/ 6254 w 10500"/>
              <a:gd name="connsiteY0" fmla="*/ 277 h 10308"/>
              <a:gd name="connsiteX1" fmla="*/ 8245 w 10500"/>
              <a:gd name="connsiteY1" fmla="*/ 265 h 10308"/>
              <a:gd name="connsiteX2" fmla="*/ 8075 w 10500"/>
              <a:gd name="connsiteY2" fmla="*/ 5030 h 10308"/>
              <a:gd name="connsiteX3" fmla="*/ 10500 w 10500"/>
              <a:gd name="connsiteY3" fmla="*/ 10308 h 10308"/>
              <a:gd name="connsiteX4" fmla="*/ 6 w 10500"/>
              <a:gd name="connsiteY4" fmla="*/ 9660 h 10308"/>
              <a:gd name="connsiteX5" fmla="*/ 2256 w 10500"/>
              <a:gd name="connsiteY5" fmla="*/ 5136 h 10308"/>
              <a:gd name="connsiteX6" fmla="*/ 6254 w 10500"/>
              <a:gd name="connsiteY6" fmla="*/ 277 h 10308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118 w 10500"/>
              <a:gd name="connsiteY1" fmla="*/ 262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500"/>
              <a:gd name="connsiteY0" fmla="*/ 284 h 10315"/>
              <a:gd name="connsiteX1" fmla="*/ 9728 w 10500"/>
              <a:gd name="connsiteY1" fmla="*/ 264 h 10315"/>
              <a:gd name="connsiteX2" fmla="*/ 8075 w 10500"/>
              <a:gd name="connsiteY2" fmla="*/ 5037 h 10315"/>
              <a:gd name="connsiteX3" fmla="*/ 10500 w 10500"/>
              <a:gd name="connsiteY3" fmla="*/ 10315 h 10315"/>
              <a:gd name="connsiteX4" fmla="*/ 6 w 10500"/>
              <a:gd name="connsiteY4" fmla="*/ 9667 h 10315"/>
              <a:gd name="connsiteX5" fmla="*/ 2256 w 10500"/>
              <a:gd name="connsiteY5" fmla="*/ 5143 h 10315"/>
              <a:gd name="connsiteX6" fmla="*/ 6254 w 10500"/>
              <a:gd name="connsiteY6" fmla="*/ 284 h 10315"/>
              <a:gd name="connsiteX0" fmla="*/ 6254 w 10692"/>
              <a:gd name="connsiteY0" fmla="*/ 284 h 9926"/>
              <a:gd name="connsiteX1" fmla="*/ 9728 w 10692"/>
              <a:gd name="connsiteY1" fmla="*/ 264 h 9926"/>
              <a:gd name="connsiteX2" fmla="*/ 8075 w 10692"/>
              <a:gd name="connsiteY2" fmla="*/ 5037 h 9926"/>
              <a:gd name="connsiteX3" fmla="*/ 10692 w 10692"/>
              <a:gd name="connsiteY3" fmla="*/ 9926 h 9926"/>
              <a:gd name="connsiteX4" fmla="*/ 6 w 10692"/>
              <a:gd name="connsiteY4" fmla="*/ 9667 h 9926"/>
              <a:gd name="connsiteX5" fmla="*/ 2256 w 10692"/>
              <a:gd name="connsiteY5" fmla="*/ 5143 h 9926"/>
              <a:gd name="connsiteX6" fmla="*/ 6254 w 10692"/>
              <a:gd name="connsiteY6" fmla="*/ 284 h 9926"/>
              <a:gd name="connsiteX0" fmla="*/ 5849 w 12707"/>
              <a:gd name="connsiteY0" fmla="*/ 332 h 10046"/>
              <a:gd name="connsiteX1" fmla="*/ 12707 w 12707"/>
              <a:gd name="connsiteY1" fmla="*/ 251 h 10046"/>
              <a:gd name="connsiteX2" fmla="*/ 7552 w 12707"/>
              <a:gd name="connsiteY2" fmla="*/ 5121 h 10046"/>
              <a:gd name="connsiteX3" fmla="*/ 10000 w 12707"/>
              <a:gd name="connsiteY3" fmla="*/ 10046 h 10046"/>
              <a:gd name="connsiteX4" fmla="*/ 6 w 12707"/>
              <a:gd name="connsiteY4" fmla="*/ 9785 h 10046"/>
              <a:gd name="connsiteX5" fmla="*/ 2110 w 12707"/>
              <a:gd name="connsiteY5" fmla="*/ 5227 h 10046"/>
              <a:gd name="connsiteX6" fmla="*/ 5849 w 12707"/>
              <a:gd name="connsiteY6" fmla="*/ 332 h 10046"/>
              <a:gd name="connsiteX0" fmla="*/ 5849 w 13024"/>
              <a:gd name="connsiteY0" fmla="*/ 373 h 10087"/>
              <a:gd name="connsiteX1" fmla="*/ 13024 w 13024"/>
              <a:gd name="connsiteY1" fmla="*/ 239 h 10087"/>
              <a:gd name="connsiteX2" fmla="*/ 7552 w 13024"/>
              <a:gd name="connsiteY2" fmla="*/ 5162 h 10087"/>
              <a:gd name="connsiteX3" fmla="*/ 10000 w 13024"/>
              <a:gd name="connsiteY3" fmla="*/ 10087 h 10087"/>
              <a:gd name="connsiteX4" fmla="*/ 6 w 13024"/>
              <a:gd name="connsiteY4" fmla="*/ 9826 h 10087"/>
              <a:gd name="connsiteX5" fmla="*/ 2110 w 13024"/>
              <a:gd name="connsiteY5" fmla="*/ 5268 h 10087"/>
              <a:gd name="connsiteX6" fmla="*/ 5849 w 13024"/>
              <a:gd name="connsiteY6" fmla="*/ 373 h 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24" h="10087">
                <a:moveTo>
                  <a:pt x="5849" y="373"/>
                </a:moveTo>
                <a:cubicBezTo>
                  <a:pt x="6785" y="375"/>
                  <a:pt x="9153" y="-371"/>
                  <a:pt x="13024" y="239"/>
                </a:cubicBezTo>
                <a:cubicBezTo>
                  <a:pt x="11931" y="-363"/>
                  <a:pt x="8056" y="3521"/>
                  <a:pt x="7552" y="5162"/>
                </a:cubicBezTo>
                <a:cubicBezTo>
                  <a:pt x="7048" y="6803"/>
                  <a:pt x="8749" y="10087"/>
                  <a:pt x="10000" y="10087"/>
                </a:cubicBezTo>
                <a:lnTo>
                  <a:pt x="6" y="9826"/>
                </a:lnTo>
                <a:cubicBezTo>
                  <a:pt x="-101" y="9822"/>
                  <a:pt x="1136" y="6844"/>
                  <a:pt x="2110" y="5268"/>
                </a:cubicBezTo>
                <a:cubicBezTo>
                  <a:pt x="3084" y="3693"/>
                  <a:pt x="5248" y="318"/>
                  <a:pt x="5849" y="37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/>
          <p:cNvSpPr/>
          <p:nvPr/>
        </p:nvSpPr>
        <p:spPr>
          <a:xfrm>
            <a:off x="9144000" y="2571750"/>
            <a:ext cx="919895" cy="3379811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/>
          <p:cNvSpPr/>
          <p:nvPr/>
        </p:nvSpPr>
        <p:spPr>
          <a:xfrm>
            <a:off x="-919895" y="2571749"/>
            <a:ext cx="919895" cy="3711329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/>
          <p:cNvSpPr/>
          <p:nvPr/>
        </p:nvSpPr>
        <p:spPr>
          <a:xfrm rot="5400000">
            <a:off x="4041361" y="572040"/>
            <a:ext cx="919895" cy="10062815"/>
          </a:xfrm>
          <a:prstGeom prst="rect">
            <a:avLst/>
          </a:prstGeom>
          <a:solidFill>
            <a:srgbClr val="8892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 descr="Hoganas_Bjuv_logo_CMY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33" y="4645693"/>
            <a:ext cx="917934" cy="258758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636" y="4747039"/>
            <a:ext cx="545008" cy="16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5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kamol150405">
  <a:themeElements>
    <a:clrScheme name="HOGANAS BJUF">
      <a:dk1>
        <a:srgbClr val="F58220"/>
      </a:dk1>
      <a:lt1>
        <a:sysClr val="window" lastClr="FFFFFF"/>
      </a:lt1>
      <a:dk2>
        <a:srgbClr val="231F20"/>
      </a:dk2>
      <a:lt2>
        <a:srgbClr val="FFFFFF"/>
      </a:lt2>
      <a:accent1>
        <a:srgbClr val="007CC3"/>
      </a:accent1>
      <a:accent2>
        <a:srgbClr val="887766"/>
      </a:accent2>
      <a:accent3>
        <a:srgbClr val="C1B6A9"/>
      </a:accent3>
      <a:accent4>
        <a:srgbClr val="FFD51D"/>
      </a:accent4>
      <a:accent5>
        <a:srgbClr val="F2F2F2"/>
      </a:accent5>
      <a:accent6>
        <a:srgbClr val="F79646"/>
      </a:accent6>
      <a:hlink>
        <a:srgbClr val="007CC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Skamol150405.potx</Template>
  <TotalTime>6024</TotalTime>
  <Words>3083</Words>
  <Application>Microsoft Office PowerPoint</Application>
  <PresentationFormat>Экран (16:9)</PresentationFormat>
  <Paragraphs>994</Paragraphs>
  <Slides>97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97</vt:i4>
      </vt:variant>
    </vt:vector>
  </HeadingPairs>
  <TitlesOfParts>
    <vt:vector size="101" baseType="lpstr">
      <vt:lpstr>Skamol150405</vt:lpstr>
      <vt:lpstr>Acrobat Document</vt:lpstr>
      <vt:lpstr>Лист</vt:lpstr>
      <vt:lpstr>Документ</vt:lpstr>
      <vt:lpstr>Огнеупорные решения  для вращающихся печей, защита от коррозии и энергосбережение</vt:lpstr>
      <vt:lpstr>О нас</vt:lpstr>
      <vt:lpstr>Скандинавский гигант</vt:lpstr>
      <vt:lpstr>Глобальное партнерство и сильные традиции</vt:lpstr>
      <vt:lpstr>Бизнес-подразделения Höganäs Bjuf</vt:lpstr>
      <vt:lpstr>Ассортимент продукции</vt:lpstr>
      <vt:lpstr>Презентация PowerPoint</vt:lpstr>
      <vt:lpstr>Презентация PowerPoint</vt:lpstr>
      <vt:lpstr>Презентация PowerPoint</vt:lpstr>
      <vt:lpstr>Команда победителей</vt:lpstr>
      <vt:lpstr>Полный спектр услуг по футеровке для всех отраслей, использующих огнеупорные материалы :</vt:lpstr>
      <vt:lpstr>Энергосбережение и производительность</vt:lpstr>
      <vt:lpstr>Актуальные проблемы</vt:lpstr>
      <vt:lpstr>Успешность проекта футеровки зависит от:</vt:lpstr>
      <vt:lpstr>Энергосберегающий дизайн для вращающихся печей</vt:lpstr>
      <vt:lpstr>Энергосберегающий дизайн для вращающихся печей</vt:lpstr>
      <vt:lpstr>Результаты Анализ примеров из практики </vt:lpstr>
      <vt:lpstr>Mondi Сыктывкар</vt:lpstr>
      <vt:lpstr>График ремонтов</vt:lpstr>
      <vt:lpstr>Mondi Сыктывкар</vt:lpstr>
      <vt:lpstr>Группа Илим, Филиал в Братске</vt:lpstr>
      <vt:lpstr>Группа Илим, Филиал в Братске</vt:lpstr>
      <vt:lpstr>Группа Илим, Филиал в Братске</vt:lpstr>
      <vt:lpstr>Группа Илим, Филиал в Братске</vt:lpstr>
      <vt:lpstr>ОАО НЛМК</vt:lpstr>
      <vt:lpstr>ОАО НЛМК Чертеж ВП 11</vt:lpstr>
      <vt:lpstr>ОАО НЛМК ВП 11</vt:lpstr>
      <vt:lpstr>ОАО НЛМК ВП 11</vt:lpstr>
      <vt:lpstr>ОАО НЛМК ВП 11</vt:lpstr>
      <vt:lpstr>ОАО НЛМК</vt:lpstr>
      <vt:lpstr>ОАО НЛМК</vt:lpstr>
      <vt:lpstr>ОАО НЛМК</vt:lpstr>
      <vt:lpstr>Дизайн футеровки Höganäs Bjuf/Macon для ИРП #11</vt:lpstr>
      <vt:lpstr>Порог/ зона разгрузки</vt:lpstr>
      <vt:lpstr>Зона обжига</vt:lpstr>
      <vt:lpstr>Зона пересыпных полок</vt:lpstr>
      <vt:lpstr>Зона пересыпных полок</vt:lpstr>
      <vt:lpstr>Зона загрузки</vt:lpstr>
      <vt:lpstr>Презентация PowerPoint</vt:lpstr>
      <vt:lpstr>Презентация PowerPoint</vt:lpstr>
      <vt:lpstr>Подогреватель</vt:lpstr>
      <vt:lpstr>Презентация PowerPoint</vt:lpstr>
      <vt:lpstr>Фасонные кирпичи</vt:lpstr>
      <vt:lpstr>Подогреватель</vt:lpstr>
      <vt:lpstr>Фасонные блоки</vt:lpstr>
      <vt:lpstr>Передаточный желоб</vt:lpstr>
      <vt:lpstr>Дизайн футеровки Höganäs Bjuf/Macon для оголовка печи</vt:lpstr>
      <vt:lpstr>Оголовок печи</vt:lpstr>
      <vt:lpstr>Оголовок печи</vt:lpstr>
      <vt:lpstr>Энергосберегающий дизайн для ИРП Анализ примеров из практики  International Paper Светогорск и Группа Илим, Филиал в Коряжме</vt:lpstr>
      <vt:lpstr>Презентация PowerPoint</vt:lpstr>
      <vt:lpstr>Презентация PowerPoint</vt:lpstr>
      <vt:lpstr>International Paper Светогорск</vt:lpstr>
      <vt:lpstr>Презентация PowerPoint</vt:lpstr>
      <vt:lpstr>Презентация PowerPoint</vt:lpstr>
      <vt:lpstr>Презентация PowerPoint</vt:lpstr>
      <vt:lpstr>Дизайн:</vt:lpstr>
      <vt:lpstr>Чертеж ИРП #1 IP Светогорск</vt:lpstr>
      <vt:lpstr>Проект был успешно реализован в течение четырех лет</vt:lpstr>
      <vt:lpstr>Измерение толщины 2007-2013. Зона обжига</vt:lpstr>
      <vt:lpstr>Зона сушки</vt:lpstr>
      <vt:lpstr>Группа Илим, Филиал в Коряжме</vt:lpstr>
      <vt:lpstr>Презентация PowerPoint</vt:lpstr>
      <vt:lpstr>Дизайн ИРП #3.</vt:lpstr>
      <vt:lpstr>Чертеж ИРП #3 Группа Илим, Филиал в Коряжме</vt:lpstr>
      <vt:lpstr>ИРП #3 Порог/ зона разгрузки Фотография выполнена во время футеровочных работ 2012</vt:lpstr>
      <vt:lpstr>ИРП #3 Порог/ зона разгрузки Инспекция 2014</vt:lpstr>
      <vt:lpstr>ИРП #3 Зона обжига Фотография выполнена во время футеровочных работ 2012</vt:lpstr>
      <vt:lpstr>ИРП #3, Зона обжига Инспекция 2014</vt:lpstr>
      <vt:lpstr>ИРП #3 Зона сушки Фотография выполнена во время футеровочных работ 2012</vt:lpstr>
      <vt:lpstr>ИРП #3, Зона сушки Инспекция 2014</vt:lpstr>
      <vt:lpstr>ИРП #3, Горячий оголовок Фотография выполнена во время футеровочных работ 2012</vt:lpstr>
      <vt:lpstr>ИРП #3, Горячий оголовок Инспекция 2014</vt:lpstr>
      <vt:lpstr>Дизайн ИРП #4.</vt:lpstr>
      <vt:lpstr>Чертеж ИРП #4 Группа Илим, Филиал в Коряжме</vt:lpstr>
      <vt:lpstr>ИРП #4, Порог/ зона разгрузки Инспекция 2014, 2 года эксплуатации</vt:lpstr>
      <vt:lpstr>ИРП #4, Зона обжига Инспекция 2014, 2 года эксплуатации</vt:lpstr>
      <vt:lpstr>ИРП #4, Переход от зоны обжига к зоне сушки Инспекция 2014, 2 года эксплуатации</vt:lpstr>
      <vt:lpstr>ИРП #4, Зона сушки Инспекция 2014, 2 года эксплуатации</vt:lpstr>
      <vt:lpstr>ИРП #4, Переход от зоны сушки к зоне разделительных ящиков Инспекция 2014, 2 года эксплуатации</vt:lpstr>
      <vt:lpstr>ИРП #4, Зона разделительных ящиков Инспекция 2014, 2 года эксплуатации</vt:lpstr>
      <vt:lpstr>ИРП #4, Зона разгрузки и горячий оголовок Инспекция 2014, 2 года эксплуатации</vt:lpstr>
      <vt:lpstr>Заключение</vt:lpstr>
      <vt:lpstr>Презентация PowerPoint</vt:lpstr>
      <vt:lpstr>Дизайн Höganäs Bjuf/Macon для анкерных систем</vt:lpstr>
      <vt:lpstr>Анкерная система</vt:lpstr>
      <vt:lpstr>Анкерные кирпичи, толщина114 мм</vt:lpstr>
      <vt:lpstr>Анкерные кирпичи для кладки большой толщины</vt:lpstr>
      <vt:lpstr>Дизайн Höganäs Bjuf/Macon для фасонных кирпичей и блоков</vt:lpstr>
      <vt:lpstr>Фасонные кирпичи</vt:lpstr>
      <vt:lpstr>Входной конус</vt:lpstr>
      <vt:lpstr>FIREBOLT® фасонные огнеупоры</vt:lpstr>
      <vt:lpstr>Своды циклонов</vt:lpstr>
      <vt:lpstr>Дизайн подвесного свода</vt:lpstr>
      <vt:lpstr>Огнеупорные решения</vt:lpstr>
      <vt:lpstr>Подробная информация</vt:lpstr>
      <vt:lpstr>Спасибо!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Mats-Ove Eriksson</dc:creator>
  <cp:lastModifiedBy>User</cp:lastModifiedBy>
  <cp:revision>419</cp:revision>
  <dcterms:created xsi:type="dcterms:W3CDTF">2015-04-27T08:16:05Z</dcterms:created>
  <dcterms:modified xsi:type="dcterms:W3CDTF">2017-03-01T11:07:20Z</dcterms:modified>
</cp:coreProperties>
</file>